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51"/>
  </p:notesMasterIdLst>
  <p:handoutMasterIdLst>
    <p:handoutMasterId r:id="rId52"/>
  </p:handoutMasterIdLst>
  <p:sldIdLst>
    <p:sldId id="1393" r:id="rId8"/>
    <p:sldId id="1800" r:id="rId9"/>
    <p:sldId id="1707" r:id="rId10"/>
    <p:sldId id="1518" r:id="rId11"/>
    <p:sldId id="1767" r:id="rId12"/>
    <p:sldId id="1768" r:id="rId13"/>
    <p:sldId id="1770" r:id="rId14"/>
    <p:sldId id="1771" r:id="rId15"/>
    <p:sldId id="1772" r:id="rId16"/>
    <p:sldId id="1773" r:id="rId17"/>
    <p:sldId id="1783" r:id="rId18"/>
    <p:sldId id="1774" r:id="rId19"/>
    <p:sldId id="1786" r:id="rId20"/>
    <p:sldId id="1787" r:id="rId21"/>
    <p:sldId id="1784" r:id="rId22"/>
    <p:sldId id="1777" r:id="rId23"/>
    <p:sldId id="1776" r:id="rId24"/>
    <p:sldId id="1779" r:id="rId25"/>
    <p:sldId id="1780" r:id="rId26"/>
    <p:sldId id="1778" r:id="rId27"/>
    <p:sldId id="1781" r:id="rId28"/>
    <p:sldId id="1782" r:id="rId29"/>
    <p:sldId id="1757" r:id="rId30"/>
    <p:sldId id="1756" r:id="rId31"/>
    <p:sldId id="1806" r:id="rId32"/>
    <p:sldId id="1807" r:id="rId33"/>
    <p:sldId id="1758" r:id="rId34"/>
    <p:sldId id="1759" r:id="rId35"/>
    <p:sldId id="1763" r:id="rId36"/>
    <p:sldId id="1748" r:id="rId37"/>
    <p:sldId id="1789" r:id="rId38"/>
    <p:sldId id="1751" r:id="rId39"/>
    <p:sldId id="1790" r:id="rId40"/>
    <p:sldId id="1538" r:id="rId41"/>
    <p:sldId id="1791" r:id="rId42"/>
    <p:sldId id="1792" r:id="rId43"/>
    <p:sldId id="1793" r:id="rId44"/>
    <p:sldId id="1762" r:id="rId45"/>
    <p:sldId id="1760" r:id="rId46"/>
    <p:sldId id="1732" r:id="rId47"/>
    <p:sldId id="1805" r:id="rId48"/>
    <p:sldId id="1801" r:id="rId49"/>
    <p:sldId id="1753" r:id="rId5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800"/>
            <p14:sldId id="1707"/>
            <p14:sldId id="1518"/>
            <p14:sldId id="1767"/>
            <p14:sldId id="1768"/>
            <p14:sldId id="1770"/>
            <p14:sldId id="1771"/>
            <p14:sldId id="1772"/>
            <p14:sldId id="1773"/>
            <p14:sldId id="1783"/>
            <p14:sldId id="1774"/>
            <p14:sldId id="1786"/>
            <p14:sldId id="1787"/>
            <p14:sldId id="1784"/>
            <p14:sldId id="1777"/>
            <p14:sldId id="1776"/>
            <p14:sldId id="1779"/>
            <p14:sldId id="1780"/>
            <p14:sldId id="1778"/>
            <p14:sldId id="1781"/>
            <p14:sldId id="1782"/>
            <p14:sldId id="1757"/>
            <p14:sldId id="1756"/>
            <p14:sldId id="1806"/>
            <p14:sldId id="1807"/>
            <p14:sldId id="1758"/>
            <p14:sldId id="1759"/>
            <p14:sldId id="1763"/>
            <p14:sldId id="1748"/>
            <p14:sldId id="1789"/>
            <p14:sldId id="1751"/>
            <p14:sldId id="1790"/>
            <p14:sldId id="1538"/>
            <p14:sldId id="1791"/>
            <p14:sldId id="1792"/>
            <p14:sldId id="1793"/>
            <p14:sldId id="1762"/>
            <p14:sldId id="1760"/>
            <p14:sldId id="1732"/>
            <p14:sldId id="1805"/>
            <p14:sldId id="1801"/>
          </p14:sldIdLst>
        </p14:section>
        <p14:section name="Finalizando" id="{CF622469-3E87-46BA-8ED6-912C47B00EF3}">
          <p14:sldIdLst>
            <p14:sldId id="17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2" autoAdjust="0"/>
    <p:restoredTop sz="79472" autoAdjust="0"/>
  </p:normalViewPr>
  <p:slideViewPr>
    <p:cSldViewPr>
      <p:cViewPr varScale="1">
        <p:scale>
          <a:sx n="73" d="100"/>
          <a:sy n="73" d="100"/>
        </p:scale>
        <p:origin x="826" y="283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ableStyles" Target="tableStyle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9/23/2025 7:35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ED231-F95F-4272-A901-12B75F43C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6F68505-86F3-A284-4EB6-7C885DDC0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908FB88-0A37-99C2-78ED-C9A2D739F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DABD1047-FB04-3A2E-E663-323AAC7AF33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C7E6A0-A7D0-CDF3-3473-B40CB125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EC8FA638-3CA3-DD95-07F7-39956360FE9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ABE55B-A430-CC21-35D2-1B701E5659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34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D2CCA-D0A1-AC78-C5D5-491B49DA8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5674FB2-4BBE-6307-9CF9-C4F9A1A8F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3DDB677-A6D8-A16A-BAA3-D5F6A8E9B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DF8EDAB0-DDFA-5499-9D3D-E77C1419E3D8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AA3B46-F0D0-DA72-95E0-453F1FC12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228392FF-1818-90B3-A922-9A3A5EC1757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7C74920-5609-C7E5-CC51-341EFB59E8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47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DDAF8-E2FE-1D8D-9169-30CB9B9B2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87D461B-6952-0354-B0DA-6A8D554D4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2294BD2-A41D-2D9B-FE4A-4C7A06439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81C627FC-0D01-01D5-64DE-39830CE1E64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593F05-8643-B250-D051-061039BA0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5C91F37-4024-3F73-B2B6-9FAF7CB73682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F249ED9-DA4F-B17F-F3DF-5C260BF4AC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335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2A5EF-16E7-6496-0560-20EE43A72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E068EEC-B9E8-8461-7885-D2B2850D8D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F7C7856-7924-AF88-BEEF-58F80E603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AF211DD5-688F-D1A1-9F71-7E975D0964B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95BC77-7A85-D349-22A4-3BEFD7EF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773FA0F-C9B0-5F66-3133-01BD4200575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866047-9CCC-D150-C489-E629DB2BA3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801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1160D-314F-A54F-FFDD-C6BD1F613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90CC24B-C4BC-D8A6-1022-961C54FBCC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8759163-A793-DCDB-968E-DBDE9D76A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A655DB73-7DD9-0A27-1904-446F22CB6690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1E83B3-71F2-24A7-9A0A-F345F93C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EF53BBE1-D7A2-A628-D443-BCA03A31A8AE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323F12-143D-B5B9-F552-84F8C7E458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917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00779-A3A0-265D-C047-221705DAE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E41A23F-C219-21E1-C0B2-6BEB65685D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6AF1DE5-96C2-BB72-57E3-F839A39C0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D98C5B20-C8D4-8395-82C6-124CFAC64E4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7F1CB6-7168-306F-26EC-33149D342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0584D0F8-4898-DFA3-6FF8-2D14258BD07A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600989-6BE6-1438-9FEE-31D3E4FCE9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75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510DC-8062-BA9C-69AB-EFDBA23CB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219F657-9BF5-B6AD-7386-EAD1BAF432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962BE0A-6385-42D2-CF58-534A11260E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3E10FA51-C246-55D0-72A4-E0B1F05D856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153E32-D8F0-B5EC-96DD-83222D07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A88837F-0A48-9BE5-8FA7-C2A0AD921AB6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14DBC10-3AA5-FBBB-4C07-7505420C52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84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8CEE2-44D9-495B-5549-3BC371B23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2790C06-1ED2-F548-5FC7-C5EB7E5FC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0D80E96-3D6B-041B-B226-F872D292D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FD3A80BE-46DA-E257-A632-F6E0048DFD48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3DFF5F-C7C2-7559-70A2-1FDF6A2DA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1F3ED98-B9D3-AC61-4333-03BEF3F4C854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557D7B-BB78-8FBC-F91D-17D4C724AC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42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53227-7C96-5774-2A9A-E1FBF5572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BEF5F46-14DD-1C38-753A-6F2692ACC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176DB82-91A4-2B3A-F3E8-27B8B3D2C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637090D0-3B3E-6BFE-66CD-CEE94441C09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71A755-0117-8EC2-C3A1-279A7662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A1AE2D28-F5A4-EF45-3E8D-78EBFD7D020D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B1824DC-1FBB-FBC6-F502-04C5E55E7B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96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07EEE-2421-644C-B7D4-3C07CF01F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30DF01A-6CCD-168C-DA08-328C9ED16D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385907C-D290-B49C-84FC-CB3084FA8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22CA82E6-5F67-30B9-970A-3D9D8A7DBFB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7A78D5-2B1A-15E4-2959-CE4360E27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401B72BD-7DC4-61C9-E3D5-775596AB65E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C55F29-D4C0-E7C0-0A85-0D854ED012B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450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5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0CD49-EEB7-1C39-C185-04AB57D7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1829A71-7D9F-403A-60BC-98B2FE3E3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B6910AD-C23F-5BDF-096E-E3CF2EDCF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D65AD4EA-0465-200C-5136-DF36B046629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CD539B-01EC-8068-4CA2-7C2D0FA84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8AA3A70D-D2F9-E3D4-7A42-C4A6A00FF294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E44EDF-B595-69D5-21F1-4C14AE6B71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432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8A150-A0B3-1194-37C1-EF2CF94B8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F1817A8-9E90-5DEE-E71A-4D2C4FF37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417E8CC-A83D-E13A-961D-22C8F3EF1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9865031C-D540-FE87-60A8-93F80681AA3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DFBD19-5C28-D242-692C-CF7C6E64E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E311D806-E1FB-EE60-1B82-82823E33812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CBA76A-46EB-DA41-FCA9-3FA0FCA888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18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0109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78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35227-C1E8-A546-D845-4035EEE66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38E63F1-0D6F-D84F-DCAE-0C8A98871B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0CE5113-AA75-8451-C72F-EAA92CED2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9B613C2B-5066-059B-FEEC-9C8451F1505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781CDE-4FE6-35A9-925D-2E3ECA8B5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88025C10-4389-5DCF-599E-F7BCE130FA52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C3F57B1-731F-4DB3-B041-F675D93789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17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A404D-DE7C-888F-067A-61ADDE309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BB70A45-70A9-C13C-C0C9-9B7EF7AB1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0041782-B21C-BA4B-1E35-F7551FEF3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D1DC2C75-1811-363B-40B2-E3DB6226971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3EE1A5-4AA6-0601-C1BD-623812B81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D99E0B3C-3932-7714-9C55-BFDF21AEBDE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9618AD-8592-49DC-BF89-99DDDF020E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793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17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091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619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217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326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861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60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0063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844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8670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52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181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939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32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03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AA73E-3F12-8CCE-CB51-A4AEF6E63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6332901-E2A8-1380-2136-EE28F11355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0860D10-CC13-4BE6-9FBD-F6F63DB19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96CB1C11-0C56-B4EB-40DE-CA47AF5F52B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4533C9-13B8-CF39-FE1E-5834EF45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ECB489B4-0561-7991-369E-8FB87545E2B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1114755-9DF4-1B29-C393-265DA4390C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2865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A9E73-9E73-F875-54E9-104A08EEB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3B1BBCE-4D9D-E0E8-2BB4-0B9FE88042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87A2685-3B06-64C2-19D0-C655783B1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07F6DB7A-8773-194E-7A4A-8975436F8F8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734765-95F2-2578-B7E8-A4E359C2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6E8DADDB-12EF-3511-B2B8-916A519A6B9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D534FE-2B53-8301-D6AF-93AFE87630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251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9/23/2025 7:35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8273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200E6-534F-67F2-CDD8-ACBB33E1F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49C1C7B-EC5C-D5B9-BB0A-62974BB27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E0A301C-8E54-61DB-31E2-303288F95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4B8D9A29-E74A-2A80-7754-B643F7E026C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8EB683-E9CB-A024-6E50-7C37E19AC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6A428BA-E755-721D-36C6-243932FF905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42C4BF-2BBB-9510-9042-6D947F3D5B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896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E13AB-67BC-6936-12C4-8AED4C007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CF65C81-3D6A-0E1B-F1C9-570D7C5BF4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16CF908-FF1F-1444-843C-A66F38761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9668B84E-D2C0-0012-B760-D79D7597990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484FD7-BCA0-925A-1009-24EE1B817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118494A8-4BD6-4204-3AC2-379BA50B18D2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542558-E050-FD80-AC0E-A3DBBC69E6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612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84F17-EDB8-B52A-7260-5FCB26387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1A97599-D08B-35B4-DFFA-8E1FA9A2E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6BE22E0-5E7A-F533-F904-ADAA67453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D50AA0C9-685D-DB99-C842-EA6862680E6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706F45-EF8A-4F7C-E73D-FB8C5362F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CCD1E18-4465-B188-C8CD-D3F2F529645D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8AAE41-8890-BDA6-7561-326ECD2B83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660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1FCF2-B3EF-E56F-4BC3-294702D01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FEC94F9-FA2C-87BE-54A4-1AB9FA632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5687863-A482-D500-51AB-9E24BF86E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C3B15935-7976-B173-2575-44AA9115A4F7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A0A4E0-3057-3A3D-1DBC-9F346D9C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FCE6197C-3B15-1E72-E6E7-C566FB7BF25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568A944-1798-B226-AB48-5459004EE6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44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70C28-391B-CB09-E2B2-2A5BD3324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2CD50A0-4466-880C-0078-3A2A430EA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1249656-E1ED-7B20-03AA-940643AEE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A806C419-F852-FFFB-A68B-743D38079F8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CBA4F8-0EAB-B70E-AAB3-F3A1EF7E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947C4A4-3B67-6C86-A28F-F9AFFB21270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9/23/2025 7:35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BEE5D30-8F04-7708-9855-B05A552BBD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8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aledagile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alue-stream_mapp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g-agile.com/blog/value-stream-mapp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g-agile.com/blog/value-stream-mapp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rness.io/blog/value-stream-mapping-guid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evops/what-is-devops-donovan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elemetry.io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pt_br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earn.microsoft.com/en-us/azure/well-architected/" TargetMode="Externa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group.org/it4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1025906"/>
            <a:ext cx="11201400" cy="1937956"/>
          </a:xfrm>
        </p:spPr>
        <p:txBody>
          <a:bodyPr/>
          <a:lstStyle/>
          <a:p>
            <a:r>
              <a:rPr lang="pt-BR" sz="4400" b="1" dirty="0" err="1"/>
              <a:t>Value</a:t>
            </a:r>
            <a:r>
              <a:rPr lang="pt-BR" sz="4400" b="1" dirty="0"/>
              <a:t> </a:t>
            </a:r>
            <a:r>
              <a:rPr lang="pt-BR" sz="4400" b="1" dirty="0" err="1"/>
              <a:t>Stream</a:t>
            </a:r>
            <a:r>
              <a:rPr lang="pt-BR" sz="4400" b="1" dirty="0"/>
              <a:t> Mapping: uma visão geral</a:t>
            </a:r>
            <a:endParaRPr lang="pt-BR" sz="2000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E586154-1869-4CFD-B96A-0D02C9051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4237" y="2506663"/>
            <a:ext cx="6111478" cy="2511838"/>
          </a:xfrm>
        </p:spPr>
        <p:txBody>
          <a:bodyPr/>
          <a:lstStyle/>
          <a:p>
            <a:r>
              <a:rPr lang="en-US" b="1" dirty="0"/>
              <a:t>Renato </a:t>
            </a:r>
            <a:r>
              <a:rPr lang="en-US" b="1" dirty="0" err="1"/>
              <a:t>Groffe</a:t>
            </a:r>
            <a:endParaRPr lang="en-US" b="1" dirty="0"/>
          </a:p>
          <a:p>
            <a:r>
              <a:rPr lang="en-US" sz="2800" dirty="0"/>
              <a:t>Microsoft MVP, Docker Captain,</a:t>
            </a:r>
            <a:br>
              <a:rPr lang="en-US" sz="2800" dirty="0"/>
            </a:br>
            <a:r>
              <a:rPr lang="en-US" sz="2800" dirty="0" err="1"/>
              <a:t>APISec</a:t>
            </a:r>
            <a:r>
              <a:rPr lang="en-US" sz="2800" dirty="0"/>
              <a:t> U Ambassador, MTAC</a:t>
            </a:r>
          </a:p>
          <a:p>
            <a:r>
              <a:rPr lang="en-US" sz="2800" dirty="0"/>
              <a:t>linkedin.com/in/</a:t>
            </a:r>
            <a:r>
              <a:rPr lang="en-US" sz="2800" dirty="0" err="1"/>
              <a:t>renatogroffe</a:t>
            </a:r>
            <a:br>
              <a:rPr lang="en-US" sz="2800" dirty="0"/>
            </a:br>
            <a:r>
              <a:rPr lang="en-US" sz="2800" dirty="0"/>
              <a:t>renatogroffe.medium.com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7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FE2C81-7C26-4BC9-0059-29EF0AB46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06C1356-6390-33CE-3837-BE6D73984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637" y="5804279"/>
            <a:ext cx="1786953" cy="1121983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E40C70E9-67CC-86D7-D1F4-773F9607F2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r="3" b="3"/>
          <a:stretch/>
        </p:blipFill>
        <p:spPr>
          <a:xfrm>
            <a:off x="4370319" y="5880978"/>
            <a:ext cx="956591" cy="956591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5F341-707E-0EF4-BE22-9C921E41A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9C44D8-59AD-7474-8D06-3EAD54C26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Situações onde IT4IT ajuda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6A635B-CB3F-C8E2-0854-73F3499912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305799" cy="428425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Ambientes </a:t>
            </a:r>
            <a:r>
              <a:rPr lang="pt-BR" sz="2400" b="1" dirty="0" err="1">
                <a:solidFill>
                  <a:srgbClr val="494949"/>
                </a:solidFill>
              </a:rPr>
              <a:t>multicloud</a:t>
            </a:r>
            <a:r>
              <a:rPr lang="pt-BR" sz="2400" b="1" dirty="0">
                <a:solidFill>
                  <a:srgbClr val="494949"/>
                </a:solidFill>
              </a:rPr>
              <a:t> e híbridos </a:t>
            </a:r>
            <a:r>
              <a:rPr lang="pt-BR" sz="2400" dirty="0">
                <a:solidFill>
                  <a:srgbClr val="494949"/>
                </a:solidFill>
              </a:rPr>
              <a:t>→ padronizar gestão de serviços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Organizações em transformação digital </a:t>
            </a:r>
            <a:r>
              <a:rPr lang="pt-BR" sz="2400" dirty="0">
                <a:solidFill>
                  <a:srgbClr val="494949"/>
                </a:solidFill>
              </a:rPr>
              <a:t>→ reduzir fricção entre times de negócio, desenvolvimento e operações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Adoção de automação e IA em TI </a:t>
            </a:r>
            <a:r>
              <a:rPr lang="pt-BR" sz="2400" dirty="0">
                <a:solidFill>
                  <a:srgbClr val="494949"/>
                </a:solidFill>
              </a:rPr>
              <a:t>→ conectar monitoramento inteligente ao ciclo de vida do serviço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Grandes empresas com múltiplos frameworks (</a:t>
            </a:r>
            <a:r>
              <a:rPr lang="pt-BR" sz="2400" b="1" dirty="0">
                <a:solidFill>
                  <a:srgbClr val="494949"/>
                </a:solidFill>
              </a:rPr>
              <a:t>ITIL, COBIT, </a:t>
            </a:r>
            <a:r>
              <a:rPr lang="pt-BR" sz="2400" b="1" dirty="0" err="1">
                <a:solidFill>
                  <a:srgbClr val="494949"/>
                </a:solidFill>
              </a:rPr>
              <a:t>SAFe</a:t>
            </a:r>
            <a:r>
              <a:rPr lang="pt-BR" sz="2400" dirty="0">
                <a:solidFill>
                  <a:srgbClr val="494949"/>
                </a:solidFill>
              </a:rPr>
              <a:t>) → usar </a:t>
            </a:r>
            <a:r>
              <a:rPr lang="pt-BR" sz="2400" b="1" dirty="0">
                <a:solidFill>
                  <a:srgbClr val="494949"/>
                </a:solidFill>
              </a:rPr>
              <a:t>IT4IT </a:t>
            </a:r>
            <a:r>
              <a:rPr lang="pt-BR" sz="2400" dirty="0">
                <a:solidFill>
                  <a:srgbClr val="494949"/>
                </a:solidFill>
              </a:rPr>
              <a:t>como "cola" entre eles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D2465A-6CA2-5710-64B9-36320E9FB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837" y="2887662"/>
            <a:ext cx="3233738" cy="17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94976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45756-BD13-2CF0-3E7B-D0347545C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7BF894-E9C6-4E9B-2975-45B9C6BF3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Situações onde IT4IT ajuda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886C92-EC88-9EBE-6D22-586A5E954C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305799" cy="428425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Ambientes </a:t>
            </a:r>
            <a:r>
              <a:rPr lang="pt-BR" sz="2400" b="1" dirty="0" err="1">
                <a:solidFill>
                  <a:srgbClr val="494949"/>
                </a:solidFill>
              </a:rPr>
              <a:t>multicloud</a:t>
            </a:r>
            <a:r>
              <a:rPr lang="pt-BR" sz="2400" b="1" dirty="0">
                <a:solidFill>
                  <a:srgbClr val="494949"/>
                </a:solidFill>
              </a:rPr>
              <a:t> e híbridos </a:t>
            </a:r>
            <a:r>
              <a:rPr lang="pt-BR" sz="2400" dirty="0">
                <a:solidFill>
                  <a:srgbClr val="494949"/>
                </a:solidFill>
              </a:rPr>
              <a:t>→ padronizar gestão de serviços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Organizações em transformação digital </a:t>
            </a:r>
            <a:r>
              <a:rPr lang="pt-BR" sz="2400" dirty="0">
                <a:solidFill>
                  <a:srgbClr val="494949"/>
                </a:solidFill>
              </a:rPr>
              <a:t>→ reduzir fricção entre times de negócio, desenvolvimento e operações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Adoção de automação e IA em TI </a:t>
            </a:r>
            <a:r>
              <a:rPr lang="pt-BR" sz="2400" dirty="0">
                <a:solidFill>
                  <a:srgbClr val="494949"/>
                </a:solidFill>
              </a:rPr>
              <a:t>→ conectar monitoramento inteligente ao ciclo de vida do serviço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Grandes empresas com múltiplos frameworks (</a:t>
            </a:r>
            <a:r>
              <a:rPr lang="pt-BR" sz="2400" b="1" dirty="0">
                <a:solidFill>
                  <a:srgbClr val="494949"/>
                </a:solidFill>
              </a:rPr>
              <a:t>ITIL, COBIT, </a:t>
            </a:r>
            <a:r>
              <a:rPr lang="pt-BR" sz="2400" b="1" dirty="0" err="1">
                <a:solidFill>
                  <a:srgbClr val="494949"/>
                </a:solidFill>
              </a:rPr>
              <a:t>SAFe</a:t>
            </a:r>
            <a:r>
              <a:rPr lang="pt-BR" sz="2400" dirty="0">
                <a:solidFill>
                  <a:srgbClr val="494949"/>
                </a:solidFill>
              </a:rPr>
              <a:t>) → usar </a:t>
            </a:r>
            <a:r>
              <a:rPr lang="pt-BR" sz="2400" b="1" dirty="0">
                <a:solidFill>
                  <a:srgbClr val="494949"/>
                </a:solidFill>
              </a:rPr>
              <a:t>IT4IT </a:t>
            </a:r>
            <a:r>
              <a:rPr lang="pt-BR" sz="2400" dirty="0">
                <a:solidFill>
                  <a:srgbClr val="494949"/>
                </a:solidFill>
              </a:rPr>
              <a:t>como "cola" entre eles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750B9A-AF8B-BA12-2E5E-B3F6F3636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837" y="2887662"/>
            <a:ext cx="3233738" cy="17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51921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CCAC3-A809-7EF8-A835-57114CB4F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B939D-1420-D85D-6793-ECEE81A1C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O que é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SAFe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2B03EE-E291-A1F1-6FD4-E2E22A3738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305799" cy="450584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rgbClr val="494949"/>
                </a:solidFill>
              </a:rPr>
              <a:t>Scaled</a:t>
            </a:r>
            <a:r>
              <a:rPr lang="pt-BR" sz="2400" b="1" dirty="0">
                <a:solidFill>
                  <a:srgbClr val="494949"/>
                </a:solidFill>
              </a:rPr>
              <a:t> </a:t>
            </a:r>
            <a:r>
              <a:rPr lang="pt-BR" sz="2400" b="1" dirty="0" err="1">
                <a:solidFill>
                  <a:srgbClr val="494949"/>
                </a:solidFill>
              </a:rPr>
              <a:t>Agile</a:t>
            </a:r>
            <a:r>
              <a:rPr lang="pt-BR" sz="2400" b="1" dirty="0">
                <a:solidFill>
                  <a:srgbClr val="494949"/>
                </a:solidFill>
              </a:rPr>
              <a:t> Framework (</a:t>
            </a:r>
            <a:r>
              <a:rPr lang="pt-BR" sz="2400" b="1" dirty="0" err="1">
                <a:solidFill>
                  <a:srgbClr val="494949"/>
                </a:solidFill>
              </a:rPr>
              <a:t>SAFe</a:t>
            </a:r>
            <a:r>
              <a:rPr lang="pt-BR" sz="2400" b="1" dirty="0">
                <a:solidFill>
                  <a:srgbClr val="494949"/>
                </a:solidFill>
              </a:rPr>
              <a:t>®)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Conjunto de princípios, práticas e papéis para escalar agilidade em grandes organizações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Baseado em </a:t>
            </a:r>
            <a:r>
              <a:rPr lang="pt-BR" sz="2400" b="1" dirty="0">
                <a:solidFill>
                  <a:srgbClr val="494949"/>
                </a:solidFill>
              </a:rPr>
              <a:t>Lean, </a:t>
            </a:r>
            <a:r>
              <a:rPr lang="pt-BR" sz="2400" b="1" dirty="0" err="1">
                <a:solidFill>
                  <a:srgbClr val="494949"/>
                </a:solidFill>
              </a:rPr>
              <a:t>Agile</a:t>
            </a:r>
            <a:r>
              <a:rPr lang="pt-BR" sz="2400" b="1" dirty="0">
                <a:solidFill>
                  <a:srgbClr val="494949"/>
                </a:solidFill>
              </a:rPr>
              <a:t>, </a:t>
            </a:r>
            <a:r>
              <a:rPr lang="pt-BR" sz="2400" b="1" dirty="0" err="1">
                <a:solidFill>
                  <a:srgbClr val="494949"/>
                </a:solidFill>
              </a:rPr>
              <a:t>DevOps</a:t>
            </a:r>
            <a:r>
              <a:rPr lang="pt-BR" sz="2400" dirty="0">
                <a:solidFill>
                  <a:srgbClr val="494949"/>
                </a:solidFill>
              </a:rPr>
              <a:t> e </a:t>
            </a:r>
            <a:r>
              <a:rPr lang="pt-BR" sz="2400" b="1" dirty="0">
                <a:solidFill>
                  <a:srgbClr val="494949"/>
                </a:solidFill>
              </a:rPr>
              <a:t>pensamento sistêmico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Ajuda a alinhar estratégia, portfólio e execução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Link: </a:t>
            </a:r>
            <a:r>
              <a:rPr lang="pt-BR" sz="2400" dirty="0">
                <a:solidFill>
                  <a:srgbClr val="494949"/>
                </a:solidFill>
                <a:hlinkClick r:id="rId3"/>
              </a:rPr>
              <a:t>https://scaledagile.com/</a:t>
            </a:r>
            <a:r>
              <a:rPr lang="pt-BR" sz="2400" dirty="0">
                <a:solidFill>
                  <a:srgbClr val="494949"/>
                </a:solidFill>
              </a:rPr>
              <a:t>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2EB0326-08DA-D208-48C7-B77001DE0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788" y="2963862"/>
            <a:ext cx="3382049" cy="140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003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7C20D-3FE5-1B17-2353-82442D29A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4AE6AF-77F3-EE87-B561-94F547459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Conceitos-chave em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SAFe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0717AB-DBCC-5AAD-1F78-67E3AF265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305799" cy="476438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rgbClr val="494949"/>
                </a:solidFill>
              </a:rPr>
              <a:t>Agile</a:t>
            </a:r>
            <a:r>
              <a:rPr lang="pt-BR" sz="2400" b="1" dirty="0">
                <a:solidFill>
                  <a:srgbClr val="494949"/>
                </a:solidFill>
              </a:rPr>
              <a:t> Release </a:t>
            </a:r>
            <a:r>
              <a:rPr lang="pt-BR" sz="2400" b="1" dirty="0" err="1">
                <a:solidFill>
                  <a:srgbClr val="494949"/>
                </a:solidFill>
              </a:rPr>
              <a:t>Train</a:t>
            </a:r>
            <a:r>
              <a:rPr lang="pt-BR" sz="2400" b="1" dirty="0">
                <a:solidFill>
                  <a:srgbClr val="494949"/>
                </a:solidFill>
              </a:rPr>
              <a:t> (ART)</a:t>
            </a:r>
            <a:r>
              <a:rPr lang="pt-BR" sz="2400" dirty="0">
                <a:solidFill>
                  <a:srgbClr val="494949"/>
                </a:solidFill>
              </a:rPr>
              <a:t>: equipes ágeis trabalhando em sincronia para entregar valor contínuo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rgbClr val="494949"/>
                </a:solidFill>
              </a:rPr>
              <a:t>Program</a:t>
            </a:r>
            <a:r>
              <a:rPr lang="pt-BR" sz="2400" b="1" dirty="0">
                <a:solidFill>
                  <a:srgbClr val="494949"/>
                </a:solidFill>
              </a:rPr>
              <a:t> </a:t>
            </a:r>
            <a:r>
              <a:rPr lang="pt-BR" sz="2400" b="1" dirty="0" err="1">
                <a:solidFill>
                  <a:srgbClr val="494949"/>
                </a:solidFill>
              </a:rPr>
              <a:t>Increment</a:t>
            </a:r>
            <a:r>
              <a:rPr lang="pt-BR" sz="2400" b="1" dirty="0">
                <a:solidFill>
                  <a:srgbClr val="494949"/>
                </a:solidFill>
              </a:rPr>
              <a:t> (PI)</a:t>
            </a:r>
            <a:r>
              <a:rPr lang="pt-BR" sz="2400" dirty="0">
                <a:solidFill>
                  <a:srgbClr val="494949"/>
                </a:solidFill>
              </a:rPr>
              <a:t>: ciclo de planejamento e execução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Lean Portfolio Management (LPM)</a:t>
            </a:r>
            <a:r>
              <a:rPr lang="pt-BR" sz="2400" dirty="0">
                <a:solidFill>
                  <a:srgbClr val="494949"/>
                </a:solidFill>
              </a:rPr>
              <a:t>: governança ágil do portfólio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rgbClr val="494949"/>
                </a:solidFill>
              </a:rPr>
              <a:t>Value</a:t>
            </a:r>
            <a:r>
              <a:rPr lang="pt-BR" sz="2400" b="1" dirty="0">
                <a:solidFill>
                  <a:srgbClr val="494949"/>
                </a:solidFill>
              </a:rPr>
              <a:t> </a:t>
            </a:r>
            <a:r>
              <a:rPr lang="pt-BR" sz="2400" b="1" dirty="0" err="1">
                <a:solidFill>
                  <a:srgbClr val="494949"/>
                </a:solidFill>
              </a:rPr>
              <a:t>Streams</a:t>
            </a:r>
            <a:r>
              <a:rPr lang="pt-BR" sz="2400" dirty="0">
                <a:solidFill>
                  <a:srgbClr val="494949"/>
                </a:solidFill>
              </a:rPr>
              <a:t>: estrutura organizacional que conecta estratégia e execução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rgbClr val="494949"/>
                </a:solidFill>
              </a:rPr>
              <a:t>DevOps</a:t>
            </a:r>
            <a:r>
              <a:rPr lang="pt-BR" sz="2400" dirty="0">
                <a:solidFill>
                  <a:srgbClr val="494949"/>
                </a:solidFill>
              </a:rPr>
              <a:t> e </a:t>
            </a:r>
            <a:r>
              <a:rPr lang="pt-BR" sz="2400" b="1" dirty="0">
                <a:solidFill>
                  <a:srgbClr val="494949"/>
                </a:solidFill>
              </a:rPr>
              <a:t>CI/CD</a:t>
            </a:r>
            <a:r>
              <a:rPr lang="pt-BR" sz="2400" dirty="0">
                <a:solidFill>
                  <a:srgbClr val="494949"/>
                </a:solidFill>
              </a:rPr>
              <a:t>: integrados ao modelo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29FF238-47BC-0C57-8FB2-541640A2C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788" y="2963862"/>
            <a:ext cx="3382049" cy="140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525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092B2-53AA-F136-4AFE-74B156DFA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F2B8B6-2A43-2485-7A8C-9139BEDA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Benefícios da abordagem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SAFe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1D6B79-9AC2-2EBD-D1F8-0FCCA76D1A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305799" cy="476438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Escala práticas ágeis para </a:t>
            </a:r>
            <a:r>
              <a:rPr lang="pt-BR" sz="2400" b="1" dirty="0">
                <a:solidFill>
                  <a:srgbClr val="494949"/>
                </a:solidFill>
              </a:rPr>
              <a:t>centenas ou milhares de pessoas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Maior alinhamento entre TI e negócio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Transparência </a:t>
            </a:r>
            <a:r>
              <a:rPr lang="pt-BR" sz="2400" dirty="0">
                <a:solidFill>
                  <a:srgbClr val="494949"/>
                </a:solidFill>
              </a:rPr>
              <a:t>e </a:t>
            </a:r>
            <a:r>
              <a:rPr lang="pt-BR" sz="2400" b="1" dirty="0">
                <a:solidFill>
                  <a:srgbClr val="494949"/>
                </a:solidFill>
              </a:rPr>
              <a:t>visibilidade</a:t>
            </a:r>
            <a:r>
              <a:rPr lang="pt-BR" sz="2400" dirty="0">
                <a:solidFill>
                  <a:srgbClr val="494949"/>
                </a:solidFill>
              </a:rPr>
              <a:t> do trabalho em todos os níveis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Melhor </a:t>
            </a:r>
            <a:r>
              <a:rPr lang="pt-BR" sz="2400" b="1" dirty="0">
                <a:solidFill>
                  <a:srgbClr val="494949"/>
                </a:solidFill>
              </a:rPr>
              <a:t>time-</a:t>
            </a:r>
            <a:r>
              <a:rPr lang="pt-BR" sz="2400" b="1" dirty="0" err="1">
                <a:solidFill>
                  <a:srgbClr val="494949"/>
                </a:solidFill>
              </a:rPr>
              <a:t>to</a:t>
            </a:r>
            <a:r>
              <a:rPr lang="pt-BR" sz="2400" b="1" dirty="0">
                <a:solidFill>
                  <a:srgbClr val="494949"/>
                </a:solidFill>
              </a:rPr>
              <a:t>-</a:t>
            </a:r>
            <a:r>
              <a:rPr lang="pt-BR" sz="2400" b="1" dirty="0" err="1">
                <a:solidFill>
                  <a:srgbClr val="494949"/>
                </a:solidFill>
              </a:rPr>
              <a:t>market</a:t>
            </a:r>
            <a:r>
              <a:rPr lang="pt-BR" sz="2400" dirty="0">
                <a:solidFill>
                  <a:srgbClr val="494949"/>
                </a:solidFill>
              </a:rPr>
              <a:t> com previsibilidade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Governança adaptativa</a:t>
            </a:r>
            <a:r>
              <a:rPr lang="pt-BR" sz="2400" dirty="0">
                <a:solidFill>
                  <a:srgbClr val="494949"/>
                </a:solidFill>
              </a:rPr>
              <a:t>: decisões de investimento mais rápidas e ajustadas ao valor entregue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D1D6D33-E95B-3B11-A41B-C256CE40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788" y="2963862"/>
            <a:ext cx="3382049" cy="140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8870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9EEC4-1DB4-46C0-75EC-597584CBC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FEC10-6E4A-9995-845B-CFC44C600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O que é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Value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Stream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/Fluxo de Valor?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36F052-746D-E470-4CBD-96B88F15E4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305799" cy="509678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Conceito originado no </a:t>
            </a:r>
            <a:r>
              <a:rPr lang="pt-BR" sz="2400" b="1" dirty="0">
                <a:solidFill>
                  <a:srgbClr val="494949"/>
                </a:solidFill>
              </a:rPr>
              <a:t>Lean</a:t>
            </a:r>
            <a:r>
              <a:rPr lang="pt-BR" sz="2400" dirty="0">
                <a:solidFill>
                  <a:srgbClr val="494949"/>
                </a:solidFill>
              </a:rPr>
              <a:t> e ampliado em frameworks como </a:t>
            </a:r>
            <a:r>
              <a:rPr lang="pt-BR" sz="2400" b="1" dirty="0" err="1">
                <a:solidFill>
                  <a:srgbClr val="494949"/>
                </a:solidFill>
              </a:rPr>
              <a:t>SAFe</a:t>
            </a:r>
            <a:r>
              <a:rPr lang="pt-BR" sz="2400" dirty="0">
                <a:solidFill>
                  <a:srgbClr val="494949"/>
                </a:solidFill>
              </a:rPr>
              <a:t> e </a:t>
            </a:r>
            <a:r>
              <a:rPr lang="pt-BR" sz="2400" b="1" dirty="0">
                <a:solidFill>
                  <a:srgbClr val="494949"/>
                </a:solidFill>
              </a:rPr>
              <a:t>IT4IT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Representa o </a:t>
            </a:r>
            <a:r>
              <a:rPr lang="pt-BR" sz="2400" b="1" dirty="0">
                <a:solidFill>
                  <a:srgbClr val="494949"/>
                </a:solidFill>
              </a:rPr>
              <a:t>fluxo de atividades necessárias </a:t>
            </a:r>
            <a:r>
              <a:rPr lang="pt-BR" sz="2400" dirty="0">
                <a:solidFill>
                  <a:srgbClr val="494949"/>
                </a:solidFill>
              </a:rPr>
              <a:t>para entregar valor a um cliente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Foco no valor entregue ao usuário final</a:t>
            </a:r>
            <a:r>
              <a:rPr lang="pt-BR" sz="2400" dirty="0">
                <a:solidFill>
                  <a:srgbClr val="494949"/>
                </a:solidFill>
              </a:rPr>
              <a:t>, não apenas em tarefas internas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Permite enxergar ponta a ponta</a:t>
            </a:r>
            <a:r>
              <a:rPr lang="pt-BR" sz="2400" dirty="0">
                <a:solidFill>
                  <a:srgbClr val="494949"/>
                </a:solidFill>
              </a:rPr>
              <a:t> (do pedido do cliente até a entrega do valor)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Link: </a:t>
            </a:r>
            <a:r>
              <a:rPr lang="pt-BR" sz="2400" dirty="0">
                <a:solidFill>
                  <a:srgbClr val="494949"/>
                </a:solidFill>
                <a:hlinkClick r:id="rId3"/>
              </a:rPr>
              <a:t>https://en.wikipedia.org/wiki/Value-stream_mapping</a:t>
            </a:r>
            <a:endParaRPr lang="pt-BR" sz="2400" dirty="0">
              <a:solidFill>
                <a:srgbClr val="494949"/>
              </a:solidFill>
            </a:endParaRPr>
          </a:p>
        </p:txBody>
      </p:sp>
      <p:pic>
        <p:nvPicPr>
          <p:cNvPr id="8" name="Imagem 7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A9D751DC-483B-B718-DDE7-D623CE531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787" y="2174376"/>
            <a:ext cx="3295353" cy="32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2923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BAFF6-6555-B0C1-4F39-54F9E164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2E0F1-715F-8172-3278-547E3622A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Estrutura de um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Value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Stream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AD5692-3758-5587-3203-CCB4F8313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305799" cy="476438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Eventos de gatilho</a:t>
            </a:r>
            <a:r>
              <a:rPr lang="pt-BR" sz="2400" dirty="0">
                <a:solidFill>
                  <a:srgbClr val="494949"/>
                </a:solidFill>
              </a:rPr>
              <a:t> (ex.: cliente solicita um serviço)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Atividades encadeadas </a:t>
            </a:r>
            <a:r>
              <a:rPr lang="pt-BR" sz="2400" dirty="0">
                <a:solidFill>
                  <a:srgbClr val="494949"/>
                </a:solidFill>
              </a:rPr>
              <a:t>que transformam insumos em valor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Pontos de espera e desperdício </a:t>
            </a:r>
            <a:r>
              <a:rPr lang="pt-BR" sz="2400" dirty="0">
                <a:solidFill>
                  <a:srgbClr val="494949"/>
                </a:solidFill>
              </a:rPr>
              <a:t>(identificáveis pelo mapeamento)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Resultado final</a:t>
            </a:r>
            <a:r>
              <a:rPr lang="pt-BR" sz="2400" dirty="0">
                <a:solidFill>
                  <a:srgbClr val="494949"/>
                </a:solidFill>
              </a:rPr>
              <a:t>: valor entregue ao cliente ou ao negócio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Pode ser </a:t>
            </a:r>
            <a:r>
              <a:rPr lang="pt-BR" sz="2400" b="1" dirty="0">
                <a:solidFill>
                  <a:srgbClr val="494949"/>
                </a:solidFill>
              </a:rPr>
              <a:t>operacional</a:t>
            </a:r>
            <a:r>
              <a:rPr lang="pt-BR" sz="2400" dirty="0">
                <a:solidFill>
                  <a:srgbClr val="494949"/>
                </a:solidFill>
              </a:rPr>
              <a:t> (manutenção de serviços) ou </a:t>
            </a:r>
            <a:r>
              <a:rPr lang="pt-BR" sz="2400" b="1" dirty="0">
                <a:solidFill>
                  <a:srgbClr val="494949"/>
                </a:solidFill>
              </a:rPr>
              <a:t>de desenvolvimento</a:t>
            </a:r>
            <a:r>
              <a:rPr lang="pt-BR" sz="2400" dirty="0">
                <a:solidFill>
                  <a:srgbClr val="494949"/>
                </a:solidFill>
              </a:rPr>
              <a:t> (criação de novos produtos)</a:t>
            </a:r>
          </a:p>
        </p:txBody>
      </p:sp>
      <p:pic>
        <p:nvPicPr>
          <p:cNvPr id="7" name="Imagem 6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4764E68A-ADF2-706E-FCEA-BDE670716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787" y="2174376"/>
            <a:ext cx="3295353" cy="32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1305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26755-6F44-7BC9-A5E7-957D427C5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21B7D5-1D38-4180-59E8-FEFE4E73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Alguns elementos de representação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A0D2C2-C502-E921-5DF2-1A88CCF9D8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654" y="6383932"/>
            <a:ext cx="11887200" cy="923330"/>
          </a:xfrm>
        </p:spPr>
        <p:txBody>
          <a:bodyPr/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Fonte:</a:t>
            </a:r>
            <a:r>
              <a:rPr lang="pt-BR" sz="2400" dirty="0"/>
              <a:t> </a:t>
            </a:r>
            <a:r>
              <a:rPr lang="pt-BR" sz="2400" dirty="0">
                <a:hlinkClick r:id="rId3"/>
              </a:rPr>
              <a:t>https://big-agile.com/blog/value-stream-mapping</a:t>
            </a:r>
            <a:endParaRPr lang="pt-BR" sz="2400" dirty="0"/>
          </a:p>
          <a:p>
            <a:pPr algn="ctr"/>
            <a:r>
              <a:rPr lang="pt-BR" sz="2400" dirty="0"/>
              <a:t> 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59853EDE-3D04-E77C-4156-004D38685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537" y="1129977"/>
            <a:ext cx="8153400" cy="515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8246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6E02C-75C3-4AD2-6231-DEBEE8B5C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EC481-7B04-B0B6-6D72-B40CA8860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Um exemplo...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3650418-0B54-24E2-F591-78DB137C65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654" y="6199441"/>
            <a:ext cx="11887200" cy="726821"/>
          </a:xfrm>
        </p:spPr>
        <p:txBody>
          <a:bodyPr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Fonte:</a:t>
            </a:r>
            <a:r>
              <a:rPr lang="pt-BR" sz="2800" dirty="0"/>
              <a:t> </a:t>
            </a:r>
            <a:r>
              <a:rPr lang="pt-BR" sz="2800" dirty="0">
                <a:hlinkClick r:id="rId3"/>
              </a:rPr>
              <a:t>https://big-agile.com/blog/value-stream-mapping</a:t>
            </a:r>
            <a:endParaRPr lang="pt-BR" sz="2800" dirty="0"/>
          </a:p>
          <a:p>
            <a:pPr algn="ctr"/>
            <a:r>
              <a:rPr lang="pt-BR" sz="2800" dirty="0"/>
              <a:t> 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E972D75-F5A4-6A5B-A17A-6D47D0946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179" y="1439862"/>
            <a:ext cx="11597807" cy="443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7118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50324-9253-82D8-3863-F8B2C649C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8395F-8E07-8B44-E46E-528B25CCD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Um segundo exemplo...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2304192-50F8-071E-66E6-ED5E6F69F6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654" y="6199441"/>
            <a:ext cx="11887200" cy="1046440"/>
          </a:xfrm>
        </p:spPr>
        <p:txBody>
          <a:bodyPr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Fonte:</a:t>
            </a:r>
            <a:r>
              <a:rPr lang="pt-BR" sz="2800" dirty="0"/>
              <a:t> </a:t>
            </a:r>
            <a:r>
              <a:rPr lang="pt-BR" sz="2800" dirty="0">
                <a:hlinkClick r:id="rId3"/>
              </a:rPr>
              <a:t>https://www.harness.io/blog/value-stream-mapping-guide</a:t>
            </a:r>
            <a:endParaRPr lang="pt-BR" sz="2800" dirty="0"/>
          </a:p>
          <a:p>
            <a:pPr algn="ctr"/>
            <a:r>
              <a:rPr lang="pt-BR" sz="2800" dirty="0"/>
              <a:t> </a:t>
            </a:r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3FD35681-BA85-6E20-C66A-1222AD9BA6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716" b="5709"/>
          <a:stretch>
            <a:fillRect/>
          </a:stretch>
        </p:blipFill>
        <p:spPr>
          <a:xfrm>
            <a:off x="2408238" y="1120849"/>
            <a:ext cx="7320696" cy="50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7089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820862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Captain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APISEC U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Ambassador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933" y="4142337"/>
            <a:ext cx="1403451" cy="14034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C07B8D-D885-A29F-54DF-949F73653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155" y="4836355"/>
            <a:ext cx="1600799" cy="1600799"/>
          </a:xfrm>
          <a:prstGeom prst="rect">
            <a:avLst/>
          </a:prstGeom>
        </p:spPr>
      </p:pic>
      <p:pic>
        <p:nvPicPr>
          <p:cNvPr id="7" name="Imagem 6" descr="Placa azul com letras brancas&#10;&#10;O conteúdo gerado por IA pode estar incorreto.">
            <a:extLst>
              <a:ext uri="{FF2B5EF4-FFF2-40B4-BE49-F238E27FC236}">
                <a16:creationId xmlns:a16="http://schemas.microsoft.com/office/drawing/2014/main" id="{CAB713EA-9E3B-51D0-845C-81E073A9D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735" y="3702897"/>
            <a:ext cx="1699365" cy="169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8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390E9-2003-9E6D-7346-3F3DC341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3B01E-3BA5-DFB6-8698-41B80152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Benefícios da abordagem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F8517E-610A-BA6B-1CE8-EAA37797EE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305799" cy="409958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Clareza sobre </a:t>
            </a:r>
            <a:r>
              <a:rPr lang="pt-BR" sz="2400" b="1" dirty="0">
                <a:solidFill>
                  <a:srgbClr val="494949"/>
                </a:solidFill>
              </a:rPr>
              <a:t>como o valor flui na organização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Identificação de </a:t>
            </a:r>
            <a:r>
              <a:rPr lang="pt-BR" sz="2400" b="1" dirty="0">
                <a:solidFill>
                  <a:srgbClr val="494949"/>
                </a:solidFill>
              </a:rPr>
              <a:t>gargalos, retrabalhos e desperdícios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Maior alinhamento entre TI e negócio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Facilita a </a:t>
            </a:r>
            <a:r>
              <a:rPr lang="pt-BR" sz="2400" b="1" dirty="0">
                <a:solidFill>
                  <a:srgbClr val="494949"/>
                </a:solidFill>
              </a:rPr>
              <a:t>priorização de investimentos </a:t>
            </a:r>
            <a:r>
              <a:rPr lang="pt-BR" sz="2400" dirty="0">
                <a:solidFill>
                  <a:srgbClr val="494949"/>
                </a:solidFill>
              </a:rPr>
              <a:t>com base no impacto ao cliente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Suporte a práticas de </a:t>
            </a:r>
            <a:r>
              <a:rPr lang="pt-BR" sz="2400" b="1" dirty="0">
                <a:solidFill>
                  <a:srgbClr val="494949"/>
                </a:solidFill>
              </a:rPr>
              <a:t>agilidade empresarial </a:t>
            </a:r>
            <a:r>
              <a:rPr lang="pt-BR" sz="2400" dirty="0">
                <a:solidFill>
                  <a:srgbClr val="494949"/>
                </a:solidFill>
              </a:rPr>
              <a:t>e </a:t>
            </a:r>
            <a:r>
              <a:rPr lang="pt-BR" sz="2400" b="1" dirty="0" err="1">
                <a:solidFill>
                  <a:srgbClr val="494949"/>
                </a:solidFill>
              </a:rPr>
              <a:t>DevOps</a:t>
            </a:r>
            <a:endParaRPr lang="pt-BR" sz="2400" b="1" dirty="0">
              <a:solidFill>
                <a:srgbClr val="494949"/>
              </a:solidFill>
            </a:endParaRPr>
          </a:p>
        </p:txBody>
      </p:sp>
      <p:pic>
        <p:nvPicPr>
          <p:cNvPr id="7" name="Imagem 6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E16ECA56-7707-4A57-AAC5-819E628F1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787" y="2174376"/>
            <a:ext cx="3295353" cy="32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6284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DD193-B38D-6719-3C4E-AC0031A81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6B9F9-E868-7B4D-1149-E30B14558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Exemplos práticos no mundo real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1ECD2-87EA-C930-CAEF-21BBA33B63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305799" cy="475053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300" b="1" dirty="0">
                <a:solidFill>
                  <a:srgbClr val="494949"/>
                </a:solidFill>
              </a:rPr>
              <a:t>E-commerce</a:t>
            </a:r>
            <a:r>
              <a:rPr lang="pt-BR" sz="2300" dirty="0">
                <a:solidFill>
                  <a:srgbClr val="494949"/>
                </a:solidFill>
              </a:rPr>
              <a:t>: </a:t>
            </a:r>
            <a:r>
              <a:rPr lang="pt-BR" sz="2300" dirty="0" err="1">
                <a:solidFill>
                  <a:srgbClr val="494949"/>
                </a:solidFill>
              </a:rPr>
              <a:t>Value</a:t>
            </a:r>
            <a:r>
              <a:rPr lang="pt-BR" sz="2300" dirty="0">
                <a:solidFill>
                  <a:srgbClr val="494949"/>
                </a:solidFill>
              </a:rPr>
              <a:t> </a:t>
            </a:r>
            <a:r>
              <a:rPr lang="pt-BR" sz="2300" dirty="0" err="1">
                <a:solidFill>
                  <a:srgbClr val="494949"/>
                </a:solidFill>
              </a:rPr>
              <a:t>Stream</a:t>
            </a:r>
            <a:r>
              <a:rPr lang="pt-BR" sz="2300" dirty="0">
                <a:solidFill>
                  <a:srgbClr val="494949"/>
                </a:solidFill>
              </a:rPr>
              <a:t> de “Pedido a Entrega” → do clique no site até a entrega física do produto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3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300" b="1" dirty="0">
                <a:solidFill>
                  <a:srgbClr val="494949"/>
                </a:solidFill>
              </a:rPr>
              <a:t>Banco digital</a:t>
            </a:r>
            <a:r>
              <a:rPr lang="pt-BR" sz="2300" dirty="0">
                <a:solidFill>
                  <a:srgbClr val="494949"/>
                </a:solidFill>
              </a:rPr>
              <a:t>: </a:t>
            </a:r>
            <a:r>
              <a:rPr lang="pt-BR" sz="2300" dirty="0" err="1">
                <a:solidFill>
                  <a:srgbClr val="494949"/>
                </a:solidFill>
              </a:rPr>
              <a:t>Value</a:t>
            </a:r>
            <a:r>
              <a:rPr lang="pt-BR" sz="2300" dirty="0">
                <a:solidFill>
                  <a:srgbClr val="494949"/>
                </a:solidFill>
              </a:rPr>
              <a:t> </a:t>
            </a:r>
            <a:r>
              <a:rPr lang="pt-BR" sz="2300" dirty="0" err="1">
                <a:solidFill>
                  <a:srgbClr val="494949"/>
                </a:solidFill>
              </a:rPr>
              <a:t>Stream</a:t>
            </a:r>
            <a:r>
              <a:rPr lang="pt-BR" sz="2300" dirty="0">
                <a:solidFill>
                  <a:srgbClr val="494949"/>
                </a:solidFill>
              </a:rPr>
              <a:t> de “Abertura de Conta” → cadastro, validação de documentos, aprovação automática, ativação da conta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3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300" b="1" dirty="0">
                <a:solidFill>
                  <a:srgbClr val="494949"/>
                </a:solidFill>
              </a:rPr>
              <a:t>TI corporativa</a:t>
            </a:r>
            <a:r>
              <a:rPr lang="pt-BR" sz="2300" dirty="0">
                <a:solidFill>
                  <a:srgbClr val="494949"/>
                </a:solidFill>
              </a:rPr>
              <a:t>: </a:t>
            </a:r>
            <a:r>
              <a:rPr lang="pt-BR" sz="2300" dirty="0" err="1">
                <a:solidFill>
                  <a:srgbClr val="494949"/>
                </a:solidFill>
              </a:rPr>
              <a:t>Value</a:t>
            </a:r>
            <a:r>
              <a:rPr lang="pt-BR" sz="2300" dirty="0">
                <a:solidFill>
                  <a:srgbClr val="494949"/>
                </a:solidFill>
              </a:rPr>
              <a:t> </a:t>
            </a:r>
            <a:r>
              <a:rPr lang="pt-BR" sz="2300" dirty="0" err="1">
                <a:solidFill>
                  <a:srgbClr val="494949"/>
                </a:solidFill>
              </a:rPr>
              <a:t>Stream</a:t>
            </a:r>
            <a:r>
              <a:rPr lang="pt-BR" sz="2300" dirty="0">
                <a:solidFill>
                  <a:srgbClr val="494949"/>
                </a:solidFill>
              </a:rPr>
              <a:t> de “Ideia a Implementação” → do registro de um requisito no backlog até o </a:t>
            </a:r>
            <a:r>
              <a:rPr lang="pt-BR" sz="2300" dirty="0" err="1">
                <a:solidFill>
                  <a:srgbClr val="494949"/>
                </a:solidFill>
              </a:rPr>
              <a:t>deployment</a:t>
            </a:r>
            <a:r>
              <a:rPr lang="pt-BR" sz="2300" dirty="0">
                <a:solidFill>
                  <a:srgbClr val="494949"/>
                </a:solidFill>
              </a:rPr>
              <a:t> em produção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3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300" b="1" dirty="0">
                <a:solidFill>
                  <a:srgbClr val="494949"/>
                </a:solidFill>
              </a:rPr>
              <a:t>Saúde</a:t>
            </a:r>
            <a:r>
              <a:rPr lang="pt-BR" sz="2300" dirty="0">
                <a:solidFill>
                  <a:srgbClr val="494949"/>
                </a:solidFill>
              </a:rPr>
              <a:t>: </a:t>
            </a:r>
            <a:r>
              <a:rPr lang="pt-BR" sz="2300" dirty="0" err="1">
                <a:solidFill>
                  <a:srgbClr val="494949"/>
                </a:solidFill>
              </a:rPr>
              <a:t>Value</a:t>
            </a:r>
            <a:r>
              <a:rPr lang="pt-BR" sz="2300" dirty="0">
                <a:solidFill>
                  <a:srgbClr val="494949"/>
                </a:solidFill>
              </a:rPr>
              <a:t> </a:t>
            </a:r>
            <a:r>
              <a:rPr lang="pt-BR" sz="2300" dirty="0" err="1">
                <a:solidFill>
                  <a:srgbClr val="494949"/>
                </a:solidFill>
              </a:rPr>
              <a:t>Stream</a:t>
            </a:r>
            <a:r>
              <a:rPr lang="pt-BR" sz="2300" dirty="0">
                <a:solidFill>
                  <a:srgbClr val="494949"/>
                </a:solidFill>
              </a:rPr>
              <a:t> de “Consulta Médica” → agendamento, atendimento, exames, resultado entregue ao paciente</a:t>
            </a:r>
            <a:endParaRPr lang="pt-BR" sz="2300" b="1" dirty="0">
              <a:solidFill>
                <a:srgbClr val="494949"/>
              </a:solidFill>
            </a:endParaRPr>
          </a:p>
        </p:txBody>
      </p:sp>
      <p:pic>
        <p:nvPicPr>
          <p:cNvPr id="7" name="Imagem 6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7BC642C0-28D2-898D-0E42-5AFB4D483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787" y="2174376"/>
            <a:ext cx="3295353" cy="32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793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073F7-11B3-4DE9-7DC8-119633BE5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539D9-FA7B-9EBF-AACC-C5E46264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Situações onde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Value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Stream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pode auxiliar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83CD7B-FCCB-250A-F965-6055F62EE5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305799" cy="521065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300" b="1" dirty="0">
                <a:solidFill>
                  <a:srgbClr val="494949"/>
                </a:solidFill>
              </a:rPr>
              <a:t>Transformação Digital </a:t>
            </a:r>
            <a:r>
              <a:rPr lang="pt-BR" sz="2300" dirty="0">
                <a:solidFill>
                  <a:srgbClr val="494949"/>
                </a:solidFill>
              </a:rPr>
              <a:t>→ enxergar o ciclo fim a fim e eliminar burocracia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3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300" b="1" dirty="0">
                <a:solidFill>
                  <a:srgbClr val="494949"/>
                </a:solidFill>
              </a:rPr>
              <a:t>Escalando Agilidade (</a:t>
            </a:r>
            <a:r>
              <a:rPr lang="pt-BR" sz="2300" b="1" dirty="0" err="1">
                <a:solidFill>
                  <a:srgbClr val="494949"/>
                </a:solidFill>
              </a:rPr>
              <a:t>SAFe</a:t>
            </a:r>
            <a:r>
              <a:rPr lang="pt-BR" sz="2300" b="1" dirty="0">
                <a:solidFill>
                  <a:srgbClr val="494949"/>
                </a:solidFill>
              </a:rPr>
              <a:t>)</a:t>
            </a:r>
            <a:r>
              <a:rPr lang="pt-BR" sz="2300" dirty="0">
                <a:solidFill>
                  <a:srgbClr val="494949"/>
                </a:solidFill>
              </a:rPr>
              <a:t> → organizar times em torno de fluxos de valor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3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300" b="1" dirty="0" err="1">
                <a:solidFill>
                  <a:srgbClr val="494949"/>
                </a:solidFill>
              </a:rPr>
              <a:t>DevOps</a:t>
            </a:r>
            <a:r>
              <a:rPr lang="pt-BR" sz="2300" b="1" dirty="0">
                <a:solidFill>
                  <a:srgbClr val="494949"/>
                </a:solidFill>
              </a:rPr>
              <a:t> &amp; ITSM</a:t>
            </a:r>
            <a:r>
              <a:rPr lang="pt-BR" sz="2300" dirty="0">
                <a:solidFill>
                  <a:srgbClr val="494949"/>
                </a:solidFill>
              </a:rPr>
              <a:t> → alinhar pipelines de CI/CD com fluxos de valor de entrega de serviço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3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300" b="1" dirty="0" err="1">
                <a:solidFill>
                  <a:srgbClr val="494949"/>
                </a:solidFill>
              </a:rPr>
              <a:t>FinOps</a:t>
            </a:r>
            <a:r>
              <a:rPr lang="pt-BR" sz="2300" b="1" dirty="0">
                <a:solidFill>
                  <a:srgbClr val="494949"/>
                </a:solidFill>
              </a:rPr>
              <a:t> / Custos em TI</a:t>
            </a:r>
            <a:r>
              <a:rPr lang="pt-BR" sz="2300" dirty="0">
                <a:solidFill>
                  <a:srgbClr val="494949"/>
                </a:solidFill>
              </a:rPr>
              <a:t> → identificar onde o valor real é entregue vs. onde há desperdício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3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300" b="1" dirty="0">
                <a:solidFill>
                  <a:srgbClr val="494949"/>
                </a:solidFill>
              </a:rPr>
              <a:t>Governança em grandes empresas</a:t>
            </a:r>
            <a:r>
              <a:rPr lang="pt-BR" sz="2300" dirty="0">
                <a:solidFill>
                  <a:srgbClr val="494949"/>
                </a:solidFill>
              </a:rPr>
              <a:t> → conectar estratégia com execução por meio de fluxos de valor</a:t>
            </a:r>
            <a:endParaRPr lang="pt-BR" sz="2300" b="1" dirty="0">
              <a:solidFill>
                <a:srgbClr val="494949"/>
              </a:solidFill>
            </a:endParaRPr>
          </a:p>
        </p:txBody>
      </p:sp>
      <p:pic>
        <p:nvPicPr>
          <p:cNvPr id="7" name="Imagem 6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B049F381-1C49-A5FC-5DC9-64573580D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787" y="2174376"/>
            <a:ext cx="3295353" cy="32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3867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Problemas comuns em projetos de TI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7619999" cy="565077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Mudanças tecnológicas bruscas, reflexo da falta de planejamento inicial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Imprevisibilidade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Apreensão com ambientes de Produção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Abismo entre requisitos x implementações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Testes deficientes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Monitoramento/</a:t>
            </a:r>
            <a:r>
              <a:rPr lang="pt-BR" sz="3200" dirty="0" err="1">
                <a:solidFill>
                  <a:srgbClr val="494949"/>
                </a:solidFill>
              </a:rPr>
              <a:t>Observabilidade</a:t>
            </a:r>
            <a:r>
              <a:rPr lang="pt-BR" sz="3200" dirty="0">
                <a:solidFill>
                  <a:srgbClr val="494949"/>
                </a:solidFill>
              </a:rPr>
              <a:t> inexistentes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6598B49-A279-F750-C9E3-E9D5CA7D0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8037" y="1973262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3384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 err="1">
                <a:solidFill>
                  <a:schemeClr val="accent3">
                    <a:lumMod val="75000"/>
                  </a:schemeClr>
                </a:solidFill>
              </a:rPr>
              <a:t>DevOps</a:t>
            </a:r>
            <a:r>
              <a:rPr lang="pt-BR" sz="4000" dirty="0">
                <a:solidFill>
                  <a:schemeClr val="accent3">
                    <a:lumMod val="75000"/>
                  </a:schemeClr>
                </a:solidFill>
              </a:rPr>
              <a:t>...</a:t>
            </a:r>
          </a:p>
        </p:txBody>
      </p:sp>
      <p:pic>
        <p:nvPicPr>
          <p:cNvPr id="11" name="Imagem 10" descr="Uma imagem contendo medidor, relógio&#10;&#10;Descrição gerada automaticamente">
            <a:extLst>
              <a:ext uri="{FF2B5EF4-FFF2-40B4-BE49-F238E27FC236}">
                <a16:creationId xmlns:a16="http://schemas.microsoft.com/office/drawing/2014/main" id="{7BB2FB6A-3E88-4558-EC58-CF30B04B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437" y="1287462"/>
            <a:ext cx="8428038" cy="417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929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E00B5-6CE8-7C93-4DE2-31A5796BC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886E8D-ABED-A916-048E-572FEA65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O que realmente é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DevOps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720E6F-C76B-4A16-AAB2-E1FCD85AC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8038" y="1439863"/>
            <a:ext cx="7086599" cy="3484031"/>
          </a:xfrm>
        </p:spPr>
        <p:txBody>
          <a:bodyPr/>
          <a:lstStyle/>
          <a:p>
            <a:r>
              <a:rPr lang="pt-BR" sz="3200" dirty="0">
                <a:solidFill>
                  <a:srgbClr val="494949"/>
                </a:solidFill>
              </a:rPr>
              <a:t>Segundo </a:t>
            </a:r>
            <a:r>
              <a:rPr lang="pt-BR" sz="3200" b="1" dirty="0">
                <a:solidFill>
                  <a:srgbClr val="494949"/>
                </a:solidFill>
              </a:rPr>
              <a:t>Donovan Brown </a:t>
            </a:r>
            <a:r>
              <a:rPr lang="pt-BR" sz="3200" dirty="0">
                <a:solidFill>
                  <a:srgbClr val="494949"/>
                </a:solidFill>
              </a:rPr>
              <a:t>(quando atuava na </a:t>
            </a:r>
            <a:r>
              <a:rPr lang="pt-BR" sz="3200" b="1" dirty="0">
                <a:solidFill>
                  <a:srgbClr val="494949"/>
                </a:solidFill>
              </a:rPr>
              <a:t>Microsoft</a:t>
            </a:r>
            <a:r>
              <a:rPr lang="pt-BR" sz="3200" dirty="0">
                <a:solidFill>
                  <a:srgbClr val="494949"/>
                </a:solidFill>
              </a:rPr>
              <a:t>):</a:t>
            </a:r>
          </a:p>
          <a:p>
            <a:endParaRPr lang="pt-BR" sz="3200" dirty="0">
              <a:solidFill>
                <a:srgbClr val="494949"/>
              </a:solidFill>
            </a:endParaRPr>
          </a:p>
          <a:p>
            <a:r>
              <a:rPr lang="pt-BR" sz="3200" i="1" dirty="0" err="1">
                <a:solidFill>
                  <a:srgbClr val="494949"/>
                </a:solidFill>
              </a:rPr>
              <a:t>DevOps</a:t>
            </a:r>
            <a:r>
              <a:rPr lang="pt-BR" sz="3200" i="1" dirty="0">
                <a:solidFill>
                  <a:srgbClr val="494949"/>
                </a:solidFill>
              </a:rPr>
              <a:t> é a união de pessoas, processos e produtos para possibilitar a entrega contínua de valor aos nossos usuários finais.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EC58ACE4-B8E7-177B-74AA-5AE999551717}"/>
              </a:ext>
            </a:extLst>
          </p:cNvPr>
          <p:cNvSpPr txBox="1">
            <a:spLocks/>
          </p:cNvSpPr>
          <p:nvPr/>
        </p:nvSpPr>
        <p:spPr>
          <a:xfrm>
            <a:off x="693737" y="5859462"/>
            <a:ext cx="11048999" cy="10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solidFill>
                  <a:srgbClr val="494949"/>
                </a:solidFill>
              </a:rPr>
              <a:t>Link: </a:t>
            </a:r>
            <a:r>
              <a:rPr lang="pt-BR" sz="2800" dirty="0">
                <a:solidFill>
                  <a:srgbClr val="494949"/>
                </a:solidFill>
                <a:hlinkClick r:id="rId3"/>
              </a:rPr>
              <a:t>https://devblogs.microsoft.com/devops/what-is-devops-donovan/</a:t>
            </a:r>
            <a:r>
              <a:rPr lang="pt-BR" sz="2800" dirty="0">
                <a:solidFill>
                  <a:srgbClr val="494949"/>
                </a:solidFill>
              </a:rPr>
              <a:t> </a:t>
            </a:r>
          </a:p>
          <a:p>
            <a:pPr marL="571500" indent="-571500">
              <a:buFont typeface="Arial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7" name="Imagem 6" descr="Homem de camisa preta&#10;&#10;O conteúdo gerado por IA pode estar incorreto.">
            <a:extLst>
              <a:ext uri="{FF2B5EF4-FFF2-40B4-BE49-F238E27FC236}">
                <a16:creationId xmlns:a16="http://schemas.microsoft.com/office/drawing/2014/main" id="{CFD8EFC4-2183-AFA3-745A-A0A8FBC15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458" y="1403022"/>
            <a:ext cx="3433763" cy="343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11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9F2CB-ECFD-A2CE-0FF1-5AC049911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E8506-D809-9504-715E-1C18FEC7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 err="1">
                <a:solidFill>
                  <a:schemeClr val="accent3">
                    <a:lumMod val="75000"/>
                  </a:schemeClr>
                </a:solidFill>
              </a:rPr>
              <a:t>DevOps</a:t>
            </a:r>
            <a:r>
              <a:rPr lang="pt-BR" sz="4000" dirty="0">
                <a:solidFill>
                  <a:schemeClr val="accent3">
                    <a:lumMod val="75000"/>
                  </a:schemeClr>
                </a:solidFill>
              </a:rPr>
              <a:t> + Shift </a:t>
            </a:r>
            <a:r>
              <a:rPr lang="pt-BR" sz="4000" dirty="0" err="1">
                <a:solidFill>
                  <a:schemeClr val="accent3">
                    <a:lumMod val="75000"/>
                  </a:schemeClr>
                </a:solidFill>
              </a:rPr>
              <a:t>left</a:t>
            </a:r>
            <a:r>
              <a:rPr lang="pt-BR" sz="4000" dirty="0">
                <a:solidFill>
                  <a:schemeClr val="accent3">
                    <a:lumMod val="75000"/>
                  </a:schemeClr>
                </a:solidFill>
              </a:rPr>
              <a:t> e Shift </a:t>
            </a:r>
            <a:r>
              <a:rPr lang="pt-BR" sz="4000" dirty="0" err="1">
                <a:solidFill>
                  <a:schemeClr val="accent3">
                    <a:lumMod val="75000"/>
                  </a:schemeClr>
                </a:solidFill>
              </a:rPr>
              <a:t>right</a:t>
            </a:r>
            <a:r>
              <a:rPr lang="pt-BR" sz="4000" dirty="0">
                <a:solidFill>
                  <a:schemeClr val="accent3">
                    <a:lumMod val="75000"/>
                  </a:schemeClr>
                </a:solidFill>
              </a:rPr>
              <a:t>: podem ser uma solução...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032C0C-7F80-43E2-E497-6F8B698543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3436" y="5536082"/>
            <a:ext cx="3886201" cy="1735860"/>
          </a:xfrm>
        </p:spPr>
        <p:txBody>
          <a:bodyPr/>
          <a:lstStyle/>
          <a:p>
            <a:r>
              <a:rPr lang="pt-BR" sz="3600" dirty="0">
                <a:solidFill>
                  <a:srgbClr val="494949"/>
                </a:solidFill>
              </a:rPr>
              <a:t>Shift </a:t>
            </a:r>
            <a:r>
              <a:rPr lang="pt-BR" sz="3600" dirty="0" err="1">
                <a:solidFill>
                  <a:srgbClr val="494949"/>
                </a:solidFill>
              </a:rPr>
              <a:t>left</a:t>
            </a:r>
            <a:br>
              <a:rPr lang="pt-BR" sz="3600" dirty="0">
                <a:solidFill>
                  <a:srgbClr val="494949"/>
                </a:solidFill>
              </a:rPr>
            </a:br>
            <a:r>
              <a:rPr lang="pt-BR" sz="1800" dirty="0">
                <a:solidFill>
                  <a:srgbClr val="494949"/>
                </a:solidFill>
              </a:rPr>
              <a:t>Assegurar que requisitos/design são cumpridos</a:t>
            </a:r>
            <a:br>
              <a:rPr lang="pt-BR" sz="1800" dirty="0">
                <a:solidFill>
                  <a:srgbClr val="494949"/>
                </a:solidFill>
              </a:rPr>
            </a:br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11" name="Imagem 10" descr="Uma imagem contendo medidor, relógio&#10;&#10;Descrição gerada automaticamente">
            <a:extLst>
              <a:ext uri="{FF2B5EF4-FFF2-40B4-BE49-F238E27FC236}">
                <a16:creationId xmlns:a16="http://schemas.microsoft.com/office/drawing/2014/main" id="{393F36B1-5F0E-5DF7-D877-D21D9C794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437" y="1287462"/>
            <a:ext cx="8428038" cy="4174007"/>
          </a:xfrm>
          <a:prstGeom prst="rect">
            <a:avLst/>
          </a:prstGeom>
        </p:spPr>
      </p:pic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165E82EB-E471-115D-3D4A-6FEF26BBBE10}"/>
              </a:ext>
            </a:extLst>
          </p:cNvPr>
          <p:cNvSpPr txBox="1">
            <a:spLocks/>
          </p:cNvSpPr>
          <p:nvPr/>
        </p:nvSpPr>
        <p:spPr>
          <a:xfrm>
            <a:off x="6630822" y="5536082"/>
            <a:ext cx="3886201" cy="123726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dirty="0">
                <a:solidFill>
                  <a:srgbClr val="494949"/>
                </a:solidFill>
              </a:rPr>
              <a:t>Shift </a:t>
            </a:r>
            <a:r>
              <a:rPr lang="pt-BR" sz="3600" dirty="0" err="1">
                <a:solidFill>
                  <a:srgbClr val="494949"/>
                </a:solidFill>
              </a:rPr>
              <a:t>right</a:t>
            </a:r>
            <a:endParaRPr lang="pt-BR" sz="3600" dirty="0">
              <a:solidFill>
                <a:srgbClr val="494949"/>
              </a:solidFill>
            </a:endParaRPr>
          </a:p>
          <a:p>
            <a:r>
              <a:rPr lang="pt-BR" sz="1800" dirty="0">
                <a:solidFill>
                  <a:srgbClr val="494949"/>
                </a:solidFill>
              </a:rPr>
              <a:t>Assegurar performance, resiliência e confiabilidade</a:t>
            </a:r>
            <a:endParaRPr lang="pt-BR" sz="3600" dirty="0">
              <a:solidFill>
                <a:srgbClr val="49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81309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Shift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left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839199" cy="501060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Atender às necessidades do negócio, com uma melhor validação dos requisitos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Testes validando questões como qualidade, segurança, configurações esperadas e performance no </a:t>
            </a:r>
            <a:r>
              <a:rPr lang="pt-BR" sz="3200" b="1" dirty="0">
                <a:solidFill>
                  <a:srgbClr val="494949"/>
                </a:solidFill>
              </a:rPr>
              <a:t>início do processo de Desenvolvimento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Antecipar necessidades e eventuais problemas que ocorreriam em Produção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B922C282-084E-E49B-2F90-3F39E72AA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8637" y="2737438"/>
            <a:ext cx="2143124" cy="21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9351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Shift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right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839199" cy="412420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Atender às necessidades do negócio, com uma melhor validação dos requisitos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Testes validando questões como qualidade, segurança, configurações esperadas e performance </a:t>
            </a:r>
            <a:r>
              <a:rPr lang="pt-BR" sz="3200" b="1" dirty="0">
                <a:solidFill>
                  <a:srgbClr val="494949"/>
                </a:solidFill>
              </a:rPr>
              <a:t>em Produção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Foco em situações reais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1A5A7059-C939-633C-E1FF-09A4F34D5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0037" y="2354262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4324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Shift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right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algumas estratégias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49462"/>
            <a:ext cx="8839199" cy="279461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Chaos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dirty="0" err="1">
                <a:solidFill>
                  <a:srgbClr val="494949"/>
                </a:solidFill>
              </a:rPr>
              <a:t>Engineering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Synthetic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dirty="0" err="1">
                <a:solidFill>
                  <a:srgbClr val="494949"/>
                </a:solidFill>
              </a:rPr>
              <a:t>monitoring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Canary releases, Blue-</a:t>
            </a:r>
            <a:r>
              <a:rPr lang="pt-BR" sz="3200" dirty="0" err="1">
                <a:solidFill>
                  <a:srgbClr val="494949"/>
                </a:solidFill>
              </a:rPr>
              <a:t>green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dirty="0" err="1">
                <a:solidFill>
                  <a:srgbClr val="494949"/>
                </a:solidFill>
              </a:rPr>
              <a:t>deployments</a:t>
            </a: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1A5A7059-C939-633C-E1FF-09A4F34D5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0037" y="2354262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6508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439861"/>
            <a:ext cx="11426521" cy="49800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Eventos online e gratuitos</a:t>
            </a:r>
            <a:br>
              <a:rPr lang="pt-BR" sz="32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pt-BR" sz="3200" b="1" u="sng" dirty="0">
                <a:solidFill>
                  <a:schemeClr val="tx1">
                    <a:lumMod val="50000"/>
                  </a:schemeClr>
                </a:solidFill>
              </a:rPr>
              <a:t>https://www.meetup.com/dotnet-Sao-Paulo/</a:t>
            </a:r>
          </a:p>
          <a:p>
            <a:pPr marL="0" indent="0">
              <a:lnSpc>
                <a:spcPct val="100000"/>
              </a:lnSpc>
              <a:buNone/>
            </a:pPr>
            <a:endParaRPr lang="pt-BR" sz="3200" b="1" u="sng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10820400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Iniciativas gratuitas</a:t>
            </a:r>
          </a:p>
        </p:txBody>
      </p:sp>
    </p:spTree>
    <p:extLst>
      <p:ext uri="{BB962C8B-B14F-4D97-AF65-F5344CB8AC3E}">
        <p14:creationId xmlns:p14="http://schemas.microsoft.com/office/powerpoint/2010/main" val="155583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Considerações importantes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305799" cy="419191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Faça </a:t>
            </a:r>
            <a:r>
              <a:rPr lang="pt-BR" sz="2800" b="1" dirty="0">
                <a:solidFill>
                  <a:srgbClr val="494949"/>
                </a:solidFill>
              </a:rPr>
              <a:t>provas de conceito</a:t>
            </a:r>
            <a:r>
              <a:rPr lang="pt-BR" sz="2800" dirty="0">
                <a:solidFill>
                  <a:srgbClr val="494949"/>
                </a:solidFill>
              </a:rPr>
              <a:t> sempre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Elabore </a:t>
            </a:r>
            <a:r>
              <a:rPr lang="pt-BR" sz="2800" b="1" dirty="0">
                <a:solidFill>
                  <a:srgbClr val="494949"/>
                </a:solidFill>
              </a:rPr>
              <a:t>diagramas e representações da sua arquitetura</a:t>
            </a:r>
            <a:r>
              <a:rPr lang="pt-BR" sz="2800" dirty="0">
                <a:solidFill>
                  <a:srgbClr val="494949"/>
                </a:solidFill>
              </a:rPr>
              <a:t>, em conformidade com requisitos de negócio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Utilize </a:t>
            </a:r>
            <a:r>
              <a:rPr lang="pt-BR" sz="2800" b="1" dirty="0">
                <a:solidFill>
                  <a:srgbClr val="494949"/>
                </a:solidFill>
              </a:rPr>
              <a:t>containers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>
                <a:solidFill>
                  <a:srgbClr val="494949"/>
                </a:solidFill>
              </a:rPr>
              <a:t>Infra como Código (</a:t>
            </a:r>
            <a:r>
              <a:rPr lang="pt-BR" sz="2800" b="1" dirty="0" err="1">
                <a:solidFill>
                  <a:srgbClr val="494949"/>
                </a:solidFill>
              </a:rPr>
              <a:t>IaC</a:t>
            </a:r>
            <a:r>
              <a:rPr lang="pt-BR" sz="28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Automatize seus testes desde o início</a:t>
            </a:r>
          </a:p>
        </p:txBody>
      </p:sp>
      <p:pic>
        <p:nvPicPr>
          <p:cNvPr id="7" name="Imagem 6" descr="Uma imagem contendo medidor, relógio&#10;&#10;Descrição gerada automaticamente">
            <a:extLst>
              <a:ext uri="{FF2B5EF4-FFF2-40B4-BE49-F238E27FC236}">
                <a16:creationId xmlns:a16="http://schemas.microsoft.com/office/drawing/2014/main" id="{9DF2BA42-D013-1F86-7C3E-A10ADBCF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037" y="2660979"/>
            <a:ext cx="3405509" cy="16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7594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Por que utilizar containers?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513986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Isolamento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Rapidez na criação de instâncias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Menor dependência o sistema operacional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Facilidade na criação de ambientes de testes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 facilitada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1068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39175"/>
            <a:ext cx="11889564" cy="917575"/>
          </a:xfrm>
        </p:spPr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Escalabilidade</a:t>
            </a: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DC7865B2-2A8F-8230-9B74-D5D6C224A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12" y="1287462"/>
            <a:ext cx="7562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815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Containers +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DevOps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439504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Facilidades na implementação de automações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Suporte das principais soluções de mercado como </a:t>
            </a:r>
            <a:r>
              <a:rPr lang="pt-BR" sz="3600" b="1" dirty="0">
                <a:solidFill>
                  <a:srgbClr val="494949"/>
                </a:solidFill>
              </a:rPr>
              <a:t>Azure </a:t>
            </a:r>
            <a:r>
              <a:rPr lang="pt-BR" sz="3600" b="1" dirty="0" err="1">
                <a:solidFill>
                  <a:srgbClr val="494949"/>
                </a:solidFill>
              </a:rPr>
              <a:t>DevOps</a:t>
            </a:r>
            <a:r>
              <a:rPr lang="pt-BR" sz="3600" dirty="0">
                <a:solidFill>
                  <a:srgbClr val="494949"/>
                </a:solidFill>
              </a:rPr>
              <a:t> e </a:t>
            </a:r>
            <a:r>
              <a:rPr lang="pt-BR" sz="3600" b="1" dirty="0">
                <a:solidFill>
                  <a:srgbClr val="494949"/>
                </a:solidFill>
              </a:rPr>
              <a:t>GitHub </a:t>
            </a:r>
            <a:r>
              <a:rPr lang="pt-BR" sz="3600" b="1" dirty="0" err="1">
                <a:solidFill>
                  <a:srgbClr val="494949"/>
                </a:solidFill>
              </a:rPr>
              <a:t>Actions</a:t>
            </a:r>
            <a:endParaRPr lang="pt-BR" sz="3600" b="1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2654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94596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Também conhecido como </a:t>
            </a:r>
            <a:r>
              <a:rPr lang="pt-BR" sz="2600" b="1" dirty="0">
                <a:solidFill>
                  <a:srgbClr val="494949"/>
                </a:solidFill>
              </a:rPr>
              <a:t>K8s</a:t>
            </a:r>
            <a:r>
              <a:rPr lang="pt-BR" sz="2600" dirty="0">
                <a:solidFill>
                  <a:srgbClr val="494949"/>
                </a:solidFill>
              </a:rPr>
              <a:t> ou </a:t>
            </a:r>
            <a:r>
              <a:rPr lang="pt-BR" sz="2600" b="1" dirty="0" err="1">
                <a:solidFill>
                  <a:srgbClr val="494949"/>
                </a:solidFill>
              </a:rPr>
              <a:t>kube</a:t>
            </a: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Desenvolvido originalmente pela </a:t>
            </a:r>
            <a:r>
              <a:rPr lang="pt-BR" sz="2600" b="1" dirty="0">
                <a:solidFill>
                  <a:srgbClr val="494949"/>
                </a:solidFill>
              </a:rPr>
              <a:t>Google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Mantido pela </a:t>
            </a:r>
            <a:r>
              <a:rPr lang="pt-BR" sz="2600" b="1" dirty="0">
                <a:solidFill>
                  <a:srgbClr val="494949"/>
                </a:solidFill>
              </a:rPr>
              <a:t>Cloud </a:t>
            </a:r>
            <a:r>
              <a:rPr lang="pt-BR" sz="2600" b="1" dirty="0" err="1">
                <a:solidFill>
                  <a:srgbClr val="494949"/>
                </a:solidFill>
              </a:rPr>
              <a:t>Native</a:t>
            </a:r>
            <a:r>
              <a:rPr lang="pt-BR" sz="2600" b="1" dirty="0">
                <a:solidFill>
                  <a:srgbClr val="494949"/>
                </a:solidFill>
              </a:rPr>
              <a:t> </a:t>
            </a:r>
            <a:r>
              <a:rPr lang="pt-BR" sz="2600" b="1" dirty="0" err="1">
                <a:solidFill>
                  <a:srgbClr val="494949"/>
                </a:solidFill>
              </a:rPr>
              <a:t>Computing</a:t>
            </a:r>
            <a:r>
              <a:rPr lang="pt-BR" sz="2600" b="1" dirty="0">
                <a:solidFill>
                  <a:srgbClr val="494949"/>
                </a:solidFill>
              </a:rPr>
              <a:t>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Escrito em </a:t>
            </a:r>
            <a:r>
              <a:rPr lang="pt-BR" sz="2600" b="1" dirty="0">
                <a:solidFill>
                  <a:srgbClr val="494949"/>
                </a:solidFill>
              </a:rPr>
              <a:t>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494949"/>
                </a:solidFill>
              </a:rPr>
              <a:t>Open </a:t>
            </a:r>
            <a:r>
              <a:rPr lang="pt-BR" sz="2600" b="1" dirty="0" err="1">
                <a:solidFill>
                  <a:srgbClr val="494949"/>
                </a:solidFill>
              </a:rPr>
              <a:t>source</a:t>
            </a: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Emuladores </a:t>
            </a:r>
            <a:r>
              <a:rPr lang="pt-BR" sz="2600" b="1" dirty="0">
                <a:solidFill>
                  <a:srgbClr val="494949"/>
                </a:solidFill>
              </a:rPr>
              <a:t>(</a:t>
            </a:r>
            <a:r>
              <a:rPr lang="pt-BR" sz="2600" b="1" dirty="0" err="1">
                <a:solidFill>
                  <a:srgbClr val="494949"/>
                </a:solidFill>
              </a:rPr>
              <a:t>kind</a:t>
            </a:r>
            <a:r>
              <a:rPr lang="pt-BR" sz="2600" b="1" dirty="0">
                <a:solidFill>
                  <a:srgbClr val="494949"/>
                </a:solidFill>
              </a:rPr>
              <a:t>, </a:t>
            </a:r>
            <a:r>
              <a:rPr lang="pt-BR" sz="2600" b="1" dirty="0" err="1">
                <a:solidFill>
                  <a:srgbClr val="494949"/>
                </a:solidFill>
              </a:rPr>
              <a:t>Minikube</a:t>
            </a:r>
            <a:r>
              <a:rPr lang="pt-BR" sz="2600" b="1">
                <a:solidFill>
                  <a:srgbClr val="494949"/>
                </a:solidFill>
              </a:rPr>
              <a:t>...)</a:t>
            </a:r>
            <a:endParaRPr lang="pt-BR" sz="2600" b="1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2684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Pilares da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Observabilidade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744662"/>
            <a:ext cx="7008034" cy="31208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Logs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Métricas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Traces (Rastreamento)</a:t>
            </a:r>
          </a:p>
        </p:txBody>
      </p:sp>
      <p:pic>
        <p:nvPicPr>
          <p:cNvPr id="4" name="Imagem 2" descr="Faca em cima de uma superfície de madeira&#10;&#10;Descrição gerada automaticamente com confiança baixa">
            <a:extLst>
              <a:ext uri="{FF2B5EF4-FFF2-40B4-BE49-F238E27FC236}">
                <a16:creationId xmlns:a16="http://schemas.microsoft.com/office/drawing/2014/main" id="{73AC1FF7-5F88-978D-8428-1C3372535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37" y="2430462"/>
            <a:ext cx="3778044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99537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OpenTelemetry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11580034" cy="380411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Instrumentação em aplicações para coleta de métricas 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Viabiliza a implementação de </a:t>
            </a:r>
            <a:r>
              <a:rPr lang="pt-BR" sz="2800" b="1" dirty="0" err="1">
                <a:solidFill>
                  <a:srgbClr val="494949"/>
                </a:solidFill>
              </a:rPr>
              <a:t>tracing</a:t>
            </a:r>
            <a:r>
              <a:rPr lang="pt-BR" sz="2800" b="1" dirty="0">
                <a:solidFill>
                  <a:srgbClr val="494949"/>
                </a:solidFill>
              </a:rPr>
              <a:t> distribuído</a:t>
            </a:r>
            <a:r>
              <a:rPr lang="pt-BR" sz="2800" dirty="0">
                <a:solidFill>
                  <a:srgbClr val="494949"/>
                </a:solidFill>
              </a:rPr>
              <a:t> de forma descomplicada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Projeto vinculado à </a:t>
            </a:r>
            <a:r>
              <a:rPr lang="pt-BR" sz="2800" b="1" dirty="0">
                <a:solidFill>
                  <a:srgbClr val="494949"/>
                </a:solidFill>
              </a:rPr>
              <a:t>CNCF (Cloud </a:t>
            </a:r>
            <a:r>
              <a:rPr lang="pt-BR" sz="2800" b="1" dirty="0" err="1">
                <a:solidFill>
                  <a:srgbClr val="494949"/>
                </a:solidFill>
              </a:rPr>
              <a:t>Native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Computing</a:t>
            </a:r>
            <a:r>
              <a:rPr lang="pt-BR" sz="2800" b="1" dirty="0">
                <a:solidFill>
                  <a:srgbClr val="494949"/>
                </a:solidFill>
              </a:rPr>
              <a:t> Foundation)</a:t>
            </a:r>
          </a:p>
          <a:p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Site: </a:t>
            </a:r>
            <a:r>
              <a:rPr lang="pt-BR" sz="2800" dirty="0">
                <a:solidFill>
                  <a:srgbClr val="494949"/>
                </a:solidFill>
                <a:hlinkClick r:id="rId3"/>
              </a:rPr>
              <a:t>https://opentelemetry.io/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1416CE1-D397-1F5F-0498-E6FA02D7F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4637" y="5021262"/>
            <a:ext cx="3822701" cy="14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8476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OpenTelemetry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39862"/>
            <a:ext cx="11199034" cy="348403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Suporte a múltiplas </a:t>
            </a:r>
            <a:r>
              <a:rPr lang="pt-BR" sz="3200" dirty="0" err="1">
                <a:solidFill>
                  <a:srgbClr val="494949"/>
                </a:solidFill>
              </a:rPr>
              <a:t>stacks</a:t>
            </a:r>
            <a:r>
              <a:rPr lang="pt-BR" sz="3200" dirty="0">
                <a:solidFill>
                  <a:srgbClr val="494949"/>
                </a:solidFill>
              </a:rPr>
              <a:t>: </a:t>
            </a:r>
            <a:r>
              <a:rPr lang="pt-BR" sz="3200" b="1" dirty="0">
                <a:solidFill>
                  <a:srgbClr val="494949"/>
                </a:solidFill>
              </a:rPr>
              <a:t>.NET, Java, Node.js, Python, C++, Go, </a:t>
            </a:r>
            <a:r>
              <a:rPr lang="pt-BR" sz="3200" b="1" dirty="0" err="1">
                <a:solidFill>
                  <a:srgbClr val="494949"/>
                </a:solidFill>
              </a:rPr>
              <a:t>Erlang</a:t>
            </a:r>
            <a:r>
              <a:rPr lang="pt-BR" sz="3200" b="1" dirty="0">
                <a:solidFill>
                  <a:srgbClr val="494949"/>
                </a:solidFill>
              </a:rPr>
              <a:t>/Elixir, PHP, Ruby, </a:t>
            </a:r>
            <a:r>
              <a:rPr lang="pt-BR" sz="3200" b="1" dirty="0" err="1">
                <a:solidFill>
                  <a:srgbClr val="494949"/>
                </a:solidFill>
              </a:rPr>
              <a:t>Rust</a:t>
            </a:r>
            <a:r>
              <a:rPr lang="pt-BR" sz="3200" b="1" dirty="0">
                <a:solidFill>
                  <a:srgbClr val="494949"/>
                </a:solidFill>
              </a:rPr>
              <a:t>, Swift...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Exporters</a:t>
            </a:r>
            <a:r>
              <a:rPr lang="pt-BR" sz="3200" dirty="0">
                <a:solidFill>
                  <a:srgbClr val="494949"/>
                </a:solidFill>
              </a:rPr>
              <a:t>/soluções de monitoramento com suporte</a:t>
            </a:r>
            <a:r>
              <a:rPr lang="pt-BR" sz="3200" b="1" dirty="0">
                <a:solidFill>
                  <a:srgbClr val="494949"/>
                </a:solidFill>
              </a:rPr>
              <a:t>: Console, </a:t>
            </a:r>
            <a:r>
              <a:rPr lang="pt-BR" sz="3200" b="1" dirty="0" err="1">
                <a:solidFill>
                  <a:srgbClr val="494949"/>
                </a:solidFill>
              </a:rPr>
              <a:t>Grafana</a:t>
            </a:r>
            <a:r>
              <a:rPr lang="pt-BR" sz="3200" b="1" dirty="0">
                <a:solidFill>
                  <a:srgbClr val="494949"/>
                </a:solidFill>
              </a:rPr>
              <a:t> Tempo, Jaeger, </a:t>
            </a:r>
            <a:r>
              <a:rPr lang="pt-BR" sz="3200" b="1" dirty="0" err="1">
                <a:solidFill>
                  <a:srgbClr val="494949"/>
                </a:solidFill>
              </a:rPr>
              <a:t>Zipkin</a:t>
            </a:r>
            <a:r>
              <a:rPr lang="pt-BR" sz="3200" b="1" dirty="0">
                <a:solidFill>
                  <a:srgbClr val="494949"/>
                </a:solidFill>
              </a:rPr>
              <a:t>, </a:t>
            </a:r>
            <a:r>
              <a:rPr lang="pt-BR" sz="3200" b="1" dirty="0" err="1">
                <a:solidFill>
                  <a:srgbClr val="494949"/>
                </a:solidFill>
              </a:rPr>
              <a:t>Elastic</a:t>
            </a:r>
            <a:r>
              <a:rPr lang="pt-BR" sz="3200" b="1" dirty="0">
                <a:solidFill>
                  <a:srgbClr val="494949"/>
                </a:solidFill>
              </a:rPr>
              <a:t> APM, </a:t>
            </a:r>
            <a:r>
              <a:rPr lang="pt-BR" sz="3200" b="1" dirty="0" err="1">
                <a:solidFill>
                  <a:srgbClr val="494949"/>
                </a:solidFill>
              </a:rPr>
              <a:t>Prometheus</a:t>
            </a:r>
            <a:r>
              <a:rPr lang="pt-BR" sz="3200" b="1" dirty="0">
                <a:solidFill>
                  <a:srgbClr val="494949"/>
                </a:solidFill>
              </a:rPr>
              <a:t>, Azure Monitor, </a:t>
            </a:r>
            <a:r>
              <a:rPr lang="pt-BR" sz="3200" b="1" dirty="0" err="1">
                <a:solidFill>
                  <a:srgbClr val="494949"/>
                </a:solidFill>
              </a:rPr>
              <a:t>Application</a:t>
            </a:r>
            <a:r>
              <a:rPr lang="pt-BR" sz="3200" b="1" dirty="0">
                <a:solidFill>
                  <a:srgbClr val="494949"/>
                </a:solidFill>
              </a:rPr>
              <a:t> Insights, </a:t>
            </a:r>
            <a:r>
              <a:rPr lang="pt-BR" sz="3200" b="1" dirty="0" err="1">
                <a:solidFill>
                  <a:srgbClr val="494949"/>
                </a:solidFill>
              </a:rPr>
              <a:t>Dynatrace</a:t>
            </a:r>
            <a:r>
              <a:rPr lang="pt-BR" sz="3200" b="1" dirty="0">
                <a:solidFill>
                  <a:srgbClr val="494949"/>
                </a:solidFill>
              </a:rPr>
              <a:t>, AWS </a:t>
            </a:r>
            <a:r>
              <a:rPr lang="pt-BR" sz="3200" b="1" dirty="0" err="1">
                <a:solidFill>
                  <a:srgbClr val="494949"/>
                </a:solidFill>
              </a:rPr>
              <a:t>CloudWatch</a:t>
            </a:r>
            <a:r>
              <a:rPr lang="pt-BR" sz="3200" b="1" dirty="0">
                <a:solidFill>
                  <a:srgbClr val="494949"/>
                </a:solidFill>
              </a:rPr>
              <a:t>, New </a:t>
            </a:r>
            <a:r>
              <a:rPr lang="pt-BR" sz="3200" b="1" dirty="0" err="1">
                <a:solidFill>
                  <a:srgbClr val="494949"/>
                </a:solidFill>
              </a:rPr>
              <a:t>Relic</a:t>
            </a:r>
            <a:r>
              <a:rPr lang="pt-BR" sz="3200" b="1" dirty="0">
                <a:solidFill>
                  <a:srgbClr val="494949"/>
                </a:solidFill>
              </a:rPr>
              <a:t>...</a:t>
            </a: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037172E-9448-3417-252E-5ED7139EF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4637" y="5021262"/>
            <a:ext cx="3822701" cy="14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9086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OpenTelemetry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11199034" cy="363176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OpenTelemetry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Collector</a:t>
            </a:r>
            <a:r>
              <a:rPr lang="pt-BR" sz="2800" dirty="0">
                <a:solidFill>
                  <a:srgbClr val="494949"/>
                </a:solidFill>
              </a:rPr>
              <a:t>: mecanismo para receber, processar e exportar dados de </a:t>
            </a:r>
            <a:r>
              <a:rPr lang="pt-BR" sz="2800" b="1" dirty="0">
                <a:solidFill>
                  <a:srgbClr val="494949"/>
                </a:solidFill>
              </a:rPr>
              <a:t>telemetria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OpenTelemetry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Protocol</a:t>
            </a:r>
            <a:r>
              <a:rPr lang="pt-BR" sz="2800" b="1" dirty="0">
                <a:solidFill>
                  <a:srgbClr val="494949"/>
                </a:solidFill>
              </a:rPr>
              <a:t> (OTLP)</a:t>
            </a:r>
            <a:r>
              <a:rPr lang="pt-BR" sz="2800" dirty="0">
                <a:solidFill>
                  <a:srgbClr val="494949"/>
                </a:solidFill>
              </a:rPr>
              <a:t> → suporte a </a:t>
            </a:r>
            <a:r>
              <a:rPr lang="pt-BR" sz="2800" b="1" dirty="0">
                <a:solidFill>
                  <a:srgbClr val="494949"/>
                </a:solidFill>
              </a:rPr>
              <a:t>HTTP </a:t>
            </a:r>
            <a:r>
              <a:rPr lang="pt-BR" sz="2800" dirty="0">
                <a:solidFill>
                  <a:srgbClr val="494949"/>
                </a:solidFill>
              </a:rPr>
              <a:t>(</a:t>
            </a:r>
            <a:r>
              <a:rPr lang="pt-BR" sz="2800" b="1" dirty="0">
                <a:solidFill>
                  <a:srgbClr val="494949"/>
                </a:solidFill>
              </a:rPr>
              <a:t>porta 4318</a:t>
            </a:r>
            <a:r>
              <a:rPr lang="pt-BR" sz="2800" dirty="0">
                <a:solidFill>
                  <a:srgbClr val="494949"/>
                </a:solidFill>
              </a:rPr>
              <a:t>) e </a:t>
            </a:r>
            <a:r>
              <a:rPr lang="pt-BR" sz="2800" b="1" dirty="0" err="1">
                <a:solidFill>
                  <a:srgbClr val="494949"/>
                </a:solidFill>
              </a:rPr>
              <a:t>gRPC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dirty="0">
                <a:solidFill>
                  <a:srgbClr val="494949"/>
                </a:solidFill>
              </a:rPr>
              <a:t>(</a:t>
            </a:r>
            <a:r>
              <a:rPr lang="pt-BR" sz="2800" b="1" dirty="0">
                <a:solidFill>
                  <a:srgbClr val="494949"/>
                </a:solidFill>
              </a:rPr>
              <a:t>porta 4317</a:t>
            </a:r>
            <a:r>
              <a:rPr lang="pt-BR" sz="28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Sampling</a:t>
            </a:r>
            <a:r>
              <a:rPr lang="pt-BR" sz="2800" dirty="0">
                <a:solidFill>
                  <a:srgbClr val="494949"/>
                </a:solidFill>
              </a:rPr>
              <a:t> para coletar apenas percentuais da instrumentação (redução de custos, uso mais reacional de recursos computacionais)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037172E-9448-3417-252E-5ED7139EF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4637" y="5021262"/>
            <a:ext cx="3822701" cy="14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8422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Acompanhe projetos open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source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...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9F49E07-2120-79C0-DF7B-D3C43406A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037" y="1419611"/>
            <a:ext cx="4148139" cy="250781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D8AB09D8-16FA-9227-74E6-1D3C821C5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237" y="4321008"/>
            <a:ext cx="5075238" cy="2057722"/>
          </a:xfrm>
          <a:prstGeom prst="rect">
            <a:avLst/>
          </a:prstGeom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BB9A88A8-0E6A-39AB-DC9C-1FD6C4D7C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3837" y="4792662"/>
            <a:ext cx="2295703" cy="893172"/>
          </a:xfrm>
          <a:prstGeom prst="rect">
            <a:avLst/>
          </a:prstGeom>
        </p:spPr>
      </p:pic>
      <p:pic>
        <p:nvPicPr>
          <p:cNvPr id="14" name="Imagem 13" descr="Uma imagem contendo Texto&#10;&#10;Descrição gerada automaticamente">
            <a:extLst>
              <a:ext uri="{FF2B5EF4-FFF2-40B4-BE49-F238E27FC236}">
                <a16:creationId xmlns:a16="http://schemas.microsoft.com/office/drawing/2014/main" id="{EC3C6C50-F94B-E483-E11B-3C8AEDB9D7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134" y="1419611"/>
            <a:ext cx="4762500" cy="1952625"/>
          </a:xfrm>
          <a:prstGeom prst="rect">
            <a:avLst/>
          </a:prstGeom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A12A91EA-7F2E-C036-3678-F18C726299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6055" y="4183062"/>
            <a:ext cx="1827499" cy="182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4265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810999" cy="377334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IT4IT, </a:t>
            </a:r>
            <a:r>
              <a:rPr lang="pt-BR" sz="4400" dirty="0" err="1">
                <a:solidFill>
                  <a:srgbClr val="494949"/>
                </a:solidFill>
              </a:rPr>
              <a:t>SAFe</a:t>
            </a:r>
            <a:r>
              <a:rPr lang="pt-BR" sz="4400" dirty="0">
                <a:solidFill>
                  <a:srgbClr val="494949"/>
                </a:solidFill>
              </a:rPr>
              <a:t>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O que é </a:t>
            </a:r>
            <a:r>
              <a:rPr lang="pt-BR" sz="4400" dirty="0" err="1">
                <a:solidFill>
                  <a:srgbClr val="494949"/>
                </a:solidFill>
              </a:rPr>
              <a:t>Value</a:t>
            </a:r>
            <a:r>
              <a:rPr lang="pt-BR" sz="4400" dirty="0">
                <a:solidFill>
                  <a:srgbClr val="494949"/>
                </a:solidFill>
              </a:rPr>
              <a:t> </a:t>
            </a:r>
            <a:r>
              <a:rPr lang="pt-BR" sz="4400" dirty="0" err="1">
                <a:solidFill>
                  <a:srgbClr val="494949"/>
                </a:solidFill>
              </a:rPr>
              <a:t>Stream</a:t>
            </a:r>
            <a:r>
              <a:rPr lang="pt-BR" sz="4400" dirty="0">
                <a:solidFill>
                  <a:srgbClr val="494949"/>
                </a:solidFill>
              </a:rPr>
              <a:t>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A importância de </a:t>
            </a:r>
            <a:r>
              <a:rPr lang="pt-BR" sz="4400" dirty="0" err="1">
                <a:solidFill>
                  <a:srgbClr val="494949"/>
                </a:solidFill>
              </a:rPr>
              <a:t>DevOps</a:t>
            </a:r>
            <a:r>
              <a:rPr lang="pt-BR" sz="4400" dirty="0">
                <a:solidFill>
                  <a:srgbClr val="494949"/>
                </a:solidFill>
              </a:rPr>
              <a:t>...</a:t>
            </a:r>
          </a:p>
        </p:txBody>
      </p:sp>
      <p:pic>
        <p:nvPicPr>
          <p:cNvPr id="5" name="Imagem 4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A104CEFF-0E5F-6F0A-22F0-65F7F4319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787" y="2174376"/>
            <a:ext cx="3295353" cy="32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Twelve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-Factor App: uma visão geral</a:t>
            </a:r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972B7AAE-4130-4024-BB54-2DCC94CB0D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2268199" cy="46628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Concebida dentro da </a:t>
            </a:r>
            <a:r>
              <a:rPr lang="pt-BR" sz="3000" b="1" dirty="0" err="1">
                <a:solidFill>
                  <a:srgbClr val="494949"/>
                </a:solidFill>
              </a:rPr>
              <a:t>Heroku</a:t>
            </a:r>
            <a:endParaRPr lang="pt-BR" sz="30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494949"/>
                </a:solidFill>
              </a:rPr>
              <a:t>Software as a Service (SaaS)</a:t>
            </a:r>
          </a:p>
          <a:p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Metodologia </a:t>
            </a:r>
            <a:r>
              <a:rPr lang="pt-BR" sz="3000" b="1" dirty="0">
                <a:solidFill>
                  <a:srgbClr val="494949"/>
                </a:solidFill>
              </a:rPr>
              <a:t>agnóstica</a:t>
            </a:r>
            <a:r>
              <a:rPr lang="pt-BR" sz="3000" dirty="0">
                <a:solidFill>
                  <a:srgbClr val="494949"/>
                </a:solidFill>
              </a:rPr>
              <a:t> para construção de </a:t>
            </a:r>
            <a:r>
              <a:rPr lang="pt-BR" sz="3000" b="1" dirty="0">
                <a:solidFill>
                  <a:srgbClr val="494949"/>
                </a:solidFill>
              </a:rPr>
              <a:t>aplicações robustas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494949"/>
                </a:solidFill>
              </a:rPr>
              <a:t>Princípios</a:t>
            </a:r>
            <a:r>
              <a:rPr lang="pt-BR" sz="3000" dirty="0">
                <a:solidFill>
                  <a:srgbClr val="494949"/>
                </a:solidFill>
              </a:rPr>
              <a:t> com recomendações muito úteis para aplicações em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Link: </a:t>
            </a:r>
            <a:r>
              <a:rPr lang="pt-BR" sz="3000" dirty="0">
                <a:solidFill>
                  <a:srgbClr val="494949"/>
                </a:solidFill>
                <a:hlinkClick r:id="rId3"/>
              </a:rPr>
              <a:t>https://12factor.net/pt_br/</a:t>
            </a:r>
            <a:endParaRPr lang="pt-BR" sz="3000" dirty="0">
              <a:solidFill>
                <a:srgbClr val="49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8146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6A96B-7475-AEB8-6797-39A943A7E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3F06EE-0F61-B83B-6A2F-E11377481E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49462"/>
            <a:ext cx="8610599" cy="555228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Boas práticas consolidadas no mercado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Recomendações no uso de recursos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Governança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As principais nuvem contam com este mesmo tipo de iniciativa</a:t>
            </a:r>
            <a:br>
              <a:rPr lang="pt-BR" sz="3200" dirty="0">
                <a:solidFill>
                  <a:srgbClr val="494949"/>
                </a:solidFill>
              </a:rPr>
            </a:br>
            <a:br>
              <a:rPr lang="pt-BR" sz="3200" dirty="0">
                <a:solidFill>
                  <a:srgbClr val="494949"/>
                </a:solidFill>
              </a:rPr>
            </a:br>
            <a:br>
              <a:rPr lang="pt-BR" sz="3200" dirty="0">
                <a:solidFill>
                  <a:srgbClr val="494949"/>
                </a:solidFill>
              </a:rPr>
            </a:br>
            <a:br>
              <a:rPr lang="pt-BR" sz="3200" dirty="0">
                <a:solidFill>
                  <a:srgbClr val="494949"/>
                </a:solidFill>
              </a:rPr>
            </a:b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9B6EF223-4551-831E-6D9E-04A1EFFF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pt-BR" sz="4400" b="1" dirty="0" err="1">
                <a:solidFill>
                  <a:schemeClr val="accent3">
                    <a:lumMod val="75000"/>
                  </a:schemeClr>
                </a:solidFill>
              </a:rPr>
              <a:t>Well-Architected</a:t>
            </a:r>
            <a:r>
              <a:rPr lang="pt-BR" sz="4400" b="1" dirty="0">
                <a:solidFill>
                  <a:schemeClr val="accent3">
                    <a:lumMod val="75000"/>
                  </a:schemeClr>
                </a:solidFill>
              </a:rPr>
              <a:t> Framework: uma visão geral</a:t>
            </a:r>
          </a:p>
        </p:txBody>
      </p:sp>
      <p:pic>
        <p:nvPicPr>
          <p:cNvPr id="5" name="Imagem 4" descr="Ícone&#10;&#10;O conteúdo gerado por IA pode estar incorreto.">
            <a:extLst>
              <a:ext uri="{FF2B5EF4-FFF2-40B4-BE49-F238E27FC236}">
                <a16:creationId xmlns:a16="http://schemas.microsoft.com/office/drawing/2014/main" id="{6402A8D1-A4EB-3B16-85B3-814C6591B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437" y="1059167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0378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2208F-699F-AB43-D8D9-B4A8C4333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B87E8-9CCC-505B-5ED3-51701373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chemeClr val="accent3">
                    <a:lumMod val="75000"/>
                  </a:schemeClr>
                </a:solidFill>
              </a:rPr>
              <a:t>Azure </a:t>
            </a:r>
            <a:r>
              <a:rPr lang="pt-BR" sz="4400" b="1" dirty="0" err="1">
                <a:solidFill>
                  <a:schemeClr val="accent3">
                    <a:lumMod val="75000"/>
                  </a:schemeClr>
                </a:solidFill>
              </a:rPr>
              <a:t>Well-Architected</a:t>
            </a:r>
            <a:r>
              <a:rPr lang="pt-BR" sz="4400" b="1" dirty="0">
                <a:solidFill>
                  <a:schemeClr val="accent3">
                    <a:lumMod val="75000"/>
                  </a:schemeClr>
                </a:solidFill>
              </a:rPr>
              <a:t> Framework: pilares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DA448739-1DBD-4302-C002-A3F38903F5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412"/>
          <a:stretch/>
        </p:blipFill>
        <p:spPr>
          <a:xfrm>
            <a:off x="3932237" y="1064354"/>
            <a:ext cx="4876802" cy="5271731"/>
          </a:xfrm>
          <a:prstGeom prst="rect">
            <a:avLst/>
          </a:prstGeom>
        </p:spPr>
      </p:pic>
      <p:pic>
        <p:nvPicPr>
          <p:cNvPr id="8" name="Imagem 7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46553131-4747-F4B0-ABA7-FF35DE527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37" y="2490197"/>
            <a:ext cx="2743200" cy="2743200"/>
          </a:xfrm>
          <a:prstGeom prst="rect">
            <a:avLst/>
          </a:prstGeom>
        </p:spPr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8171D7-F178-7664-6154-B6E191AED1D3}"/>
              </a:ext>
            </a:extLst>
          </p:cNvPr>
          <p:cNvSpPr txBox="1">
            <a:spLocks/>
          </p:cNvSpPr>
          <p:nvPr/>
        </p:nvSpPr>
        <p:spPr>
          <a:xfrm>
            <a:off x="1951037" y="6333402"/>
            <a:ext cx="11889564" cy="173586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rgbClr val="494949"/>
                </a:solidFill>
                <a:hlinkClick r:id="rId5"/>
              </a:rPr>
              <a:t>https://learn.microsoft.com/en-us/azure/well-architected/</a:t>
            </a: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21285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481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3381EA-746C-120E-FC24-D463F32DD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11CF16-16AB-5156-5333-5D321C0B42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C4935459-6EAB-38D6-1BB2-64E11B84F6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2" r="17190"/>
          <a:stretch/>
        </p:blipFill>
        <p:spPr>
          <a:xfrm>
            <a:off x="1798637" y="426187"/>
            <a:ext cx="8305800" cy="627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3459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BCAED-0684-5EC1-B71C-FEDDE70DB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B6855-6977-F6CF-E988-2F23AFAF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O que é IT4IT?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2AF495-A9E6-11E7-1F00-3DF8EF4FF0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305799" cy="517064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Framework de arquitetura de referência mantido pela </a:t>
            </a:r>
            <a:r>
              <a:rPr lang="pt-BR" sz="2400" b="1" dirty="0">
                <a:solidFill>
                  <a:srgbClr val="494949"/>
                </a:solidFill>
              </a:rPr>
              <a:t>The Open </a:t>
            </a:r>
            <a:r>
              <a:rPr lang="pt-BR" sz="2400" b="1" dirty="0" err="1">
                <a:solidFill>
                  <a:srgbClr val="494949"/>
                </a:solidFill>
              </a:rPr>
              <a:t>Group</a:t>
            </a: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Foco: integrar e automatizar processos e ferramentas ao longo do </a:t>
            </a:r>
            <a:r>
              <a:rPr lang="pt-BR" sz="2400" b="1" dirty="0">
                <a:solidFill>
                  <a:srgbClr val="494949"/>
                </a:solidFill>
              </a:rPr>
              <a:t>ciclo de vida de serviços de TI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Define um </a:t>
            </a:r>
            <a:r>
              <a:rPr lang="pt-BR" sz="2400" b="1" dirty="0">
                <a:solidFill>
                  <a:srgbClr val="494949"/>
                </a:solidFill>
              </a:rPr>
              <a:t>"IT </a:t>
            </a:r>
            <a:r>
              <a:rPr lang="pt-BR" sz="2400" b="1" dirty="0" err="1">
                <a:solidFill>
                  <a:srgbClr val="494949"/>
                </a:solidFill>
              </a:rPr>
              <a:t>Value</a:t>
            </a:r>
            <a:r>
              <a:rPr lang="pt-BR" sz="2400" b="1" dirty="0">
                <a:solidFill>
                  <a:srgbClr val="494949"/>
                </a:solidFill>
              </a:rPr>
              <a:t> Chain" </a:t>
            </a:r>
            <a:r>
              <a:rPr lang="pt-BR" sz="2400" dirty="0">
                <a:solidFill>
                  <a:srgbClr val="494949"/>
                </a:solidFill>
              </a:rPr>
              <a:t>com atividades e fluxos de valor claros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Complementa frameworks como </a:t>
            </a:r>
            <a:r>
              <a:rPr lang="pt-BR" sz="2400" b="1" dirty="0">
                <a:solidFill>
                  <a:srgbClr val="494949"/>
                </a:solidFill>
              </a:rPr>
              <a:t>ITIL, COBIT e TOGAF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Link: </a:t>
            </a:r>
            <a:r>
              <a:rPr lang="pt-BR" sz="2400" dirty="0">
                <a:solidFill>
                  <a:srgbClr val="494949"/>
                </a:solidFill>
                <a:hlinkClick r:id="rId3"/>
              </a:rPr>
              <a:t>https://www.opengroup.org/it4it</a:t>
            </a: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5D9003-7EFC-E8D8-61DB-3B1705210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837" y="2887662"/>
            <a:ext cx="3233738" cy="17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4763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9944-F398-458F-1156-3B00EA595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07DD0-3F75-8759-267B-F7A03A6FB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IT </a:t>
            </a:r>
            <a:r>
              <a:rPr lang="pt-BR" dirty="0" err="1"/>
              <a:t>Value</a:t>
            </a:r>
            <a:r>
              <a:rPr lang="pt-BR" dirty="0"/>
              <a:t> Chain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0D6977-C3B5-C9FE-22B4-7355F8880C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305799" cy="4985980"/>
          </a:xfrm>
        </p:spPr>
        <p:txBody>
          <a:bodyPr/>
          <a:lstStyle/>
          <a:p>
            <a:r>
              <a:rPr lang="pt-BR" sz="2600" dirty="0">
                <a:solidFill>
                  <a:srgbClr val="494949"/>
                </a:solidFill>
              </a:rPr>
              <a:t>Estrutura central com quatro fluxos de valor principais:</a:t>
            </a:r>
          </a:p>
          <a:p>
            <a:pPr marL="571500" indent="-571500">
              <a:buFont typeface="+mj-lt"/>
              <a:buAutoNum type="arabicPeriod"/>
            </a:pPr>
            <a:r>
              <a:rPr lang="pt-BR" sz="2600" b="1" dirty="0" err="1">
                <a:solidFill>
                  <a:srgbClr val="494949"/>
                </a:solidFill>
              </a:rPr>
              <a:t>Strategy</a:t>
            </a:r>
            <a:r>
              <a:rPr lang="pt-BR" sz="2600" b="1" dirty="0">
                <a:solidFill>
                  <a:srgbClr val="494949"/>
                </a:solidFill>
              </a:rPr>
              <a:t> </a:t>
            </a:r>
            <a:r>
              <a:rPr lang="pt-BR" sz="2600" b="1" dirty="0" err="1">
                <a:solidFill>
                  <a:srgbClr val="494949"/>
                </a:solidFill>
              </a:rPr>
              <a:t>to</a:t>
            </a:r>
            <a:r>
              <a:rPr lang="pt-BR" sz="2600" b="1" dirty="0">
                <a:solidFill>
                  <a:srgbClr val="494949"/>
                </a:solidFill>
              </a:rPr>
              <a:t> Portfolio (S2P)</a:t>
            </a:r>
            <a:r>
              <a:rPr lang="pt-BR" sz="2600" dirty="0">
                <a:solidFill>
                  <a:srgbClr val="494949"/>
                </a:solidFill>
              </a:rPr>
              <a:t> – alinhar estratégia e portfólio de TI</a:t>
            </a: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pt-BR" sz="2600" b="1" dirty="0" err="1">
                <a:solidFill>
                  <a:srgbClr val="494949"/>
                </a:solidFill>
              </a:rPr>
              <a:t>Requirement</a:t>
            </a:r>
            <a:r>
              <a:rPr lang="pt-BR" sz="2600" b="1" dirty="0">
                <a:solidFill>
                  <a:srgbClr val="494949"/>
                </a:solidFill>
              </a:rPr>
              <a:t> </a:t>
            </a:r>
            <a:r>
              <a:rPr lang="pt-BR" sz="2600" b="1" dirty="0" err="1">
                <a:solidFill>
                  <a:srgbClr val="494949"/>
                </a:solidFill>
              </a:rPr>
              <a:t>to</a:t>
            </a:r>
            <a:r>
              <a:rPr lang="pt-BR" sz="2600" b="1" dirty="0">
                <a:solidFill>
                  <a:srgbClr val="494949"/>
                </a:solidFill>
              </a:rPr>
              <a:t> </a:t>
            </a:r>
            <a:r>
              <a:rPr lang="pt-BR" sz="2600" b="1" dirty="0" err="1">
                <a:solidFill>
                  <a:srgbClr val="494949"/>
                </a:solidFill>
              </a:rPr>
              <a:t>Deploy</a:t>
            </a:r>
            <a:r>
              <a:rPr lang="pt-BR" sz="2600" b="1" dirty="0">
                <a:solidFill>
                  <a:srgbClr val="494949"/>
                </a:solidFill>
              </a:rPr>
              <a:t> (R2D)</a:t>
            </a:r>
            <a:r>
              <a:rPr lang="pt-BR" sz="2600" dirty="0">
                <a:solidFill>
                  <a:srgbClr val="494949"/>
                </a:solidFill>
              </a:rPr>
              <a:t> – transformar requisitos em soluções entregáveis</a:t>
            </a: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pt-BR" sz="2600" b="1" dirty="0" err="1">
                <a:solidFill>
                  <a:srgbClr val="494949"/>
                </a:solidFill>
              </a:rPr>
              <a:t>Request</a:t>
            </a:r>
            <a:r>
              <a:rPr lang="pt-BR" sz="2600" b="1" dirty="0">
                <a:solidFill>
                  <a:srgbClr val="494949"/>
                </a:solidFill>
              </a:rPr>
              <a:t> </a:t>
            </a:r>
            <a:r>
              <a:rPr lang="pt-BR" sz="2600" b="1" dirty="0" err="1">
                <a:solidFill>
                  <a:srgbClr val="494949"/>
                </a:solidFill>
              </a:rPr>
              <a:t>to</a:t>
            </a:r>
            <a:r>
              <a:rPr lang="pt-BR" sz="2600" b="1" dirty="0">
                <a:solidFill>
                  <a:srgbClr val="494949"/>
                </a:solidFill>
              </a:rPr>
              <a:t> </a:t>
            </a:r>
            <a:r>
              <a:rPr lang="pt-BR" sz="2600" b="1" dirty="0" err="1">
                <a:solidFill>
                  <a:srgbClr val="494949"/>
                </a:solidFill>
              </a:rPr>
              <a:t>Fulfill</a:t>
            </a:r>
            <a:r>
              <a:rPr lang="pt-BR" sz="2600" b="1" dirty="0">
                <a:solidFill>
                  <a:srgbClr val="494949"/>
                </a:solidFill>
              </a:rPr>
              <a:t> (R2F)</a:t>
            </a:r>
            <a:r>
              <a:rPr lang="pt-BR" sz="2600" dirty="0">
                <a:solidFill>
                  <a:srgbClr val="494949"/>
                </a:solidFill>
              </a:rPr>
              <a:t> – provisionar e entregar serviços de forma eficiente</a:t>
            </a: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+mj-lt"/>
              <a:buAutoNum type="arabicPeriod"/>
            </a:pPr>
            <a:r>
              <a:rPr lang="pt-BR" sz="2600" b="1" dirty="0" err="1">
                <a:solidFill>
                  <a:srgbClr val="494949"/>
                </a:solidFill>
              </a:rPr>
              <a:t>Detect</a:t>
            </a:r>
            <a:r>
              <a:rPr lang="pt-BR" sz="2600" b="1" dirty="0">
                <a:solidFill>
                  <a:srgbClr val="494949"/>
                </a:solidFill>
              </a:rPr>
              <a:t> </a:t>
            </a:r>
            <a:r>
              <a:rPr lang="pt-BR" sz="2600" b="1" dirty="0" err="1">
                <a:solidFill>
                  <a:srgbClr val="494949"/>
                </a:solidFill>
              </a:rPr>
              <a:t>to</a:t>
            </a:r>
            <a:r>
              <a:rPr lang="pt-BR" sz="2600" b="1" dirty="0">
                <a:solidFill>
                  <a:srgbClr val="494949"/>
                </a:solidFill>
              </a:rPr>
              <a:t> </a:t>
            </a:r>
            <a:r>
              <a:rPr lang="pt-BR" sz="2600" b="1" dirty="0" err="1">
                <a:solidFill>
                  <a:srgbClr val="494949"/>
                </a:solidFill>
              </a:rPr>
              <a:t>Correct</a:t>
            </a:r>
            <a:r>
              <a:rPr lang="pt-BR" sz="2600" b="1" dirty="0">
                <a:solidFill>
                  <a:srgbClr val="494949"/>
                </a:solidFill>
              </a:rPr>
              <a:t> (D2C) – monitorar, detectar e corrigir incidentes</a:t>
            </a:r>
          </a:p>
          <a:p>
            <a:pPr marL="571500" indent="-571500">
              <a:buFont typeface="+mj-lt"/>
              <a:buAutoNum type="arabicPeriod"/>
            </a:pPr>
            <a:endParaRPr lang="pt-BR" sz="2600" b="1" dirty="0">
              <a:solidFill>
                <a:srgbClr val="494949"/>
              </a:solidFill>
            </a:endParaRPr>
          </a:p>
          <a:p>
            <a:r>
              <a:rPr lang="pt-BR" sz="2600" dirty="0">
                <a:solidFill>
                  <a:srgbClr val="494949"/>
                </a:solidFill>
              </a:rPr>
              <a:t>Cada fluxo se conecta por meio de um modelo de informação padronizado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97CA61-A41D-ADCC-69EA-83A7811AE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837" y="2887662"/>
            <a:ext cx="3233738" cy="17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7585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C02D1-C066-05B6-D603-E1DEAAFA0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F5DD5-AA71-62F9-B2D0-B9FF8630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Benefícios da abordagem IT4IT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151A00-E1EA-4BF6-EA21-C7D80CB725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305799" cy="443198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Redução de silos entre equipes e ferramentas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Aumento de visibilidade ponta a ponta dos serviços de TI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Automação e integração entre processos (ex.: </a:t>
            </a:r>
            <a:r>
              <a:rPr lang="pt-BR" sz="2400" b="1" dirty="0" err="1">
                <a:solidFill>
                  <a:srgbClr val="494949"/>
                </a:solidFill>
              </a:rPr>
              <a:t>DevOps</a:t>
            </a:r>
            <a:r>
              <a:rPr lang="pt-BR" sz="2400" b="1" dirty="0">
                <a:solidFill>
                  <a:srgbClr val="494949"/>
                </a:solidFill>
              </a:rPr>
              <a:t> + ITSM – Gestão de Serviços de TI</a:t>
            </a:r>
            <a:r>
              <a:rPr lang="pt-BR" sz="24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Facilita decisões de investimento com base em dados de valor do serviço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Agilidade e governança equilibradas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5BFD05-A96C-B967-6A4A-D59531B76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837" y="2887662"/>
            <a:ext cx="3233738" cy="17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1840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148A6-C618-781A-0F3A-453D4714E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D54AA-C281-137E-E99F-4340E160A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Exemplos práticos no mundo real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A99FED-576E-E3AD-F7D4-11C8FB55D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305799" cy="48567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rgbClr val="494949"/>
                </a:solidFill>
              </a:rPr>
              <a:t>DevOps</a:t>
            </a:r>
            <a:r>
              <a:rPr lang="pt-BR" sz="2200" b="1" dirty="0">
                <a:solidFill>
                  <a:srgbClr val="494949"/>
                </a:solidFill>
              </a:rPr>
              <a:t> + ITSM</a:t>
            </a:r>
            <a:r>
              <a:rPr lang="pt-BR" sz="2200" dirty="0">
                <a:solidFill>
                  <a:srgbClr val="494949"/>
                </a:solidFill>
              </a:rPr>
              <a:t>: integração entre ferramentas como </a:t>
            </a:r>
            <a:r>
              <a:rPr lang="pt-BR" sz="2200" b="1" dirty="0">
                <a:solidFill>
                  <a:srgbClr val="494949"/>
                </a:solidFill>
              </a:rPr>
              <a:t>Azure </a:t>
            </a:r>
            <a:r>
              <a:rPr lang="pt-BR" sz="2200" b="1" dirty="0" err="1">
                <a:solidFill>
                  <a:srgbClr val="494949"/>
                </a:solidFill>
              </a:rPr>
              <a:t>DevOps</a:t>
            </a:r>
            <a:r>
              <a:rPr lang="pt-BR" sz="2200" b="1" dirty="0">
                <a:solidFill>
                  <a:srgbClr val="494949"/>
                </a:solidFill>
              </a:rPr>
              <a:t>/GitHub </a:t>
            </a:r>
            <a:r>
              <a:rPr lang="pt-BR" sz="2200" b="1" dirty="0" err="1">
                <a:solidFill>
                  <a:srgbClr val="494949"/>
                </a:solidFill>
              </a:rPr>
              <a:t>Actions</a:t>
            </a:r>
            <a:r>
              <a:rPr lang="pt-BR" sz="2200" dirty="0">
                <a:solidFill>
                  <a:srgbClr val="494949"/>
                </a:solidFill>
              </a:rPr>
              <a:t> e </a:t>
            </a:r>
            <a:r>
              <a:rPr lang="pt-BR" sz="2200" b="1" dirty="0" err="1">
                <a:solidFill>
                  <a:srgbClr val="494949"/>
                </a:solidFill>
              </a:rPr>
              <a:t>ServiceNow</a:t>
            </a:r>
            <a:r>
              <a:rPr lang="pt-BR" sz="2200" b="1" dirty="0">
                <a:solidFill>
                  <a:srgbClr val="494949"/>
                </a:solidFill>
              </a:rPr>
              <a:t> </a:t>
            </a:r>
            <a:r>
              <a:rPr lang="pt-BR" sz="2200" dirty="0">
                <a:solidFill>
                  <a:srgbClr val="494949"/>
                </a:solidFill>
              </a:rPr>
              <a:t>→ alinhando pipelines de CI/CD com processos de mudança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rgbClr val="494949"/>
                </a:solidFill>
              </a:rPr>
              <a:t>Cloud Management</a:t>
            </a:r>
            <a:r>
              <a:rPr lang="pt-BR" sz="2200" dirty="0">
                <a:solidFill>
                  <a:srgbClr val="494949"/>
                </a:solidFill>
              </a:rPr>
              <a:t>: provisionamento automatizado com </a:t>
            </a:r>
            <a:r>
              <a:rPr lang="pt-BR" sz="2200" b="1" dirty="0" err="1">
                <a:solidFill>
                  <a:srgbClr val="494949"/>
                </a:solidFill>
              </a:rPr>
              <a:t>Terraform</a:t>
            </a:r>
            <a:endParaRPr lang="pt-BR" sz="2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rgbClr val="494949"/>
                </a:solidFill>
              </a:rPr>
              <a:t>Observabilidade</a:t>
            </a:r>
            <a:r>
              <a:rPr lang="pt-BR" sz="2200" dirty="0">
                <a:solidFill>
                  <a:srgbClr val="494949"/>
                </a:solidFill>
              </a:rPr>
              <a:t>: monitoramento com </a:t>
            </a:r>
            <a:r>
              <a:rPr lang="pt-BR" sz="2200" b="1" dirty="0" err="1">
                <a:solidFill>
                  <a:srgbClr val="494949"/>
                </a:solidFill>
              </a:rPr>
              <a:t>OpenTelemetry</a:t>
            </a:r>
            <a:r>
              <a:rPr lang="pt-BR" sz="2200" b="1" dirty="0">
                <a:solidFill>
                  <a:srgbClr val="494949"/>
                </a:solidFill>
              </a:rPr>
              <a:t> </a:t>
            </a:r>
            <a:r>
              <a:rPr lang="pt-BR" sz="2200" dirty="0">
                <a:solidFill>
                  <a:srgbClr val="494949"/>
                </a:solidFill>
              </a:rPr>
              <a:t>em conjunto com soluções como </a:t>
            </a:r>
            <a:r>
              <a:rPr lang="pt-BR" sz="2200" b="1" dirty="0" err="1">
                <a:solidFill>
                  <a:srgbClr val="494949"/>
                </a:solidFill>
              </a:rPr>
              <a:t>Dynatrace</a:t>
            </a:r>
            <a:r>
              <a:rPr lang="pt-BR" sz="2200" b="1" dirty="0">
                <a:solidFill>
                  <a:srgbClr val="494949"/>
                </a:solidFill>
              </a:rPr>
              <a:t>, </a:t>
            </a:r>
            <a:r>
              <a:rPr lang="pt-BR" sz="2200" b="1" dirty="0" err="1">
                <a:solidFill>
                  <a:srgbClr val="494949"/>
                </a:solidFill>
              </a:rPr>
              <a:t>Datadog</a:t>
            </a:r>
            <a:r>
              <a:rPr lang="pt-BR" sz="2200" b="1" dirty="0">
                <a:solidFill>
                  <a:srgbClr val="494949"/>
                </a:solidFill>
              </a:rPr>
              <a:t>, </a:t>
            </a:r>
            <a:r>
              <a:rPr lang="pt-BR" sz="2200" b="1" dirty="0" err="1">
                <a:solidFill>
                  <a:srgbClr val="494949"/>
                </a:solidFill>
              </a:rPr>
              <a:t>Prometheus</a:t>
            </a:r>
            <a:r>
              <a:rPr lang="pt-BR" sz="2200" b="1" dirty="0">
                <a:solidFill>
                  <a:srgbClr val="494949"/>
                </a:solidFill>
              </a:rPr>
              <a:t>, </a:t>
            </a:r>
            <a:r>
              <a:rPr lang="pt-BR" sz="2200" b="1" dirty="0" err="1">
                <a:solidFill>
                  <a:srgbClr val="494949"/>
                </a:solidFill>
              </a:rPr>
              <a:t>Grafana</a:t>
            </a:r>
            <a:r>
              <a:rPr lang="pt-BR" sz="2200" b="1" dirty="0">
                <a:solidFill>
                  <a:srgbClr val="494949"/>
                </a:solidFill>
              </a:rPr>
              <a:t>, Jaeger, </a:t>
            </a:r>
            <a:r>
              <a:rPr lang="pt-BR" sz="2200" b="1" dirty="0" err="1">
                <a:solidFill>
                  <a:srgbClr val="494949"/>
                </a:solidFill>
              </a:rPr>
              <a:t>Zipkin</a:t>
            </a:r>
            <a:r>
              <a:rPr lang="pt-BR" sz="2200" dirty="0">
                <a:solidFill>
                  <a:srgbClr val="494949"/>
                </a:solidFill>
              </a:rPr>
              <a:t>... conectado ao fluxo </a:t>
            </a:r>
            <a:r>
              <a:rPr lang="pt-BR" sz="2200" b="1" dirty="0">
                <a:solidFill>
                  <a:srgbClr val="494949"/>
                </a:solidFill>
              </a:rPr>
              <a:t>“</a:t>
            </a:r>
            <a:r>
              <a:rPr lang="pt-BR" sz="2200" b="1" dirty="0" err="1">
                <a:solidFill>
                  <a:srgbClr val="494949"/>
                </a:solidFill>
              </a:rPr>
              <a:t>Detect</a:t>
            </a:r>
            <a:r>
              <a:rPr lang="pt-BR" sz="2200" b="1" dirty="0">
                <a:solidFill>
                  <a:srgbClr val="494949"/>
                </a:solidFill>
              </a:rPr>
              <a:t> </a:t>
            </a:r>
            <a:r>
              <a:rPr lang="pt-BR" sz="2200" b="1" dirty="0" err="1">
                <a:solidFill>
                  <a:srgbClr val="494949"/>
                </a:solidFill>
              </a:rPr>
              <a:t>to</a:t>
            </a:r>
            <a:r>
              <a:rPr lang="pt-BR" sz="2200" b="1" dirty="0">
                <a:solidFill>
                  <a:srgbClr val="494949"/>
                </a:solidFill>
              </a:rPr>
              <a:t> </a:t>
            </a:r>
            <a:r>
              <a:rPr lang="pt-BR" sz="2200" b="1" dirty="0" err="1">
                <a:solidFill>
                  <a:srgbClr val="494949"/>
                </a:solidFill>
              </a:rPr>
              <a:t>Correct</a:t>
            </a:r>
            <a:r>
              <a:rPr lang="pt-BR" sz="2200" b="1" dirty="0">
                <a:solidFill>
                  <a:srgbClr val="494949"/>
                </a:solidFill>
              </a:rPr>
              <a:t>”</a:t>
            </a:r>
            <a:r>
              <a:rPr lang="pt-BR" sz="2200" dirty="0">
                <a:solidFill>
                  <a:srgbClr val="494949"/>
                </a:solidFill>
              </a:rPr>
              <a:t> para correção proativa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rgbClr val="494949"/>
                </a:solidFill>
              </a:rPr>
              <a:t>Gestão de custos</a:t>
            </a:r>
            <a:r>
              <a:rPr lang="pt-BR" sz="2200" dirty="0">
                <a:solidFill>
                  <a:srgbClr val="494949"/>
                </a:solidFill>
              </a:rPr>
              <a:t>: integração de dados financeiros (</a:t>
            </a:r>
            <a:r>
              <a:rPr lang="pt-BR" sz="2200" b="1" dirty="0" err="1">
                <a:solidFill>
                  <a:srgbClr val="494949"/>
                </a:solidFill>
              </a:rPr>
              <a:t>FinOps</a:t>
            </a:r>
            <a:r>
              <a:rPr lang="pt-BR" sz="2200" dirty="0">
                <a:solidFill>
                  <a:srgbClr val="494949"/>
                </a:solidFill>
              </a:rPr>
              <a:t>) ao fluxo </a:t>
            </a:r>
            <a:r>
              <a:rPr lang="pt-BR" sz="2200" b="1" dirty="0">
                <a:solidFill>
                  <a:srgbClr val="494949"/>
                </a:solidFill>
              </a:rPr>
              <a:t>“</a:t>
            </a:r>
            <a:r>
              <a:rPr lang="pt-BR" sz="2200" b="1" dirty="0" err="1">
                <a:solidFill>
                  <a:srgbClr val="494949"/>
                </a:solidFill>
              </a:rPr>
              <a:t>Strategy</a:t>
            </a:r>
            <a:r>
              <a:rPr lang="pt-BR" sz="2200" b="1" dirty="0">
                <a:solidFill>
                  <a:srgbClr val="494949"/>
                </a:solidFill>
              </a:rPr>
              <a:t> </a:t>
            </a:r>
            <a:r>
              <a:rPr lang="pt-BR" sz="2200" b="1" dirty="0" err="1">
                <a:solidFill>
                  <a:srgbClr val="494949"/>
                </a:solidFill>
              </a:rPr>
              <a:t>to</a:t>
            </a:r>
            <a:r>
              <a:rPr lang="pt-BR" sz="2200" b="1" dirty="0">
                <a:solidFill>
                  <a:srgbClr val="494949"/>
                </a:solidFill>
              </a:rPr>
              <a:t> Portfolio”</a:t>
            </a:r>
            <a:r>
              <a:rPr lang="pt-BR" sz="2200" dirty="0">
                <a:solidFill>
                  <a:srgbClr val="494949"/>
                </a:solidFill>
              </a:rPr>
              <a:t> para otimizar investimentos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D6EC1D-8082-6098-5F68-7570D93D9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837" y="2887662"/>
            <a:ext cx="3233738" cy="17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5610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883</TotalTime>
  <Words>3018</Words>
  <Application>Microsoft Office PowerPoint</Application>
  <PresentationFormat>Personalizar</PresentationFormat>
  <Paragraphs>437</Paragraphs>
  <Slides>43</Slides>
  <Notes>42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43</vt:i4>
      </vt:variant>
    </vt:vector>
  </HeadingPairs>
  <TitlesOfParts>
    <vt:vector size="52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Value Stream Mapping: uma visão geral</vt:lpstr>
      <vt:lpstr>Renato Groffe</vt:lpstr>
      <vt:lpstr>Iniciativas gratuitas</vt:lpstr>
      <vt:lpstr>Agenda</vt:lpstr>
      <vt:lpstr>Apresentação do PowerPoint</vt:lpstr>
      <vt:lpstr>O que é IT4IT?</vt:lpstr>
      <vt:lpstr>O IT Value Chain</vt:lpstr>
      <vt:lpstr>Benefícios da abordagem IT4IT</vt:lpstr>
      <vt:lpstr>Exemplos práticos no mundo real</vt:lpstr>
      <vt:lpstr>Situações onde IT4IT ajuda</vt:lpstr>
      <vt:lpstr>Situações onde IT4IT ajuda</vt:lpstr>
      <vt:lpstr>O que é SAFe?</vt:lpstr>
      <vt:lpstr>Conceitos-chave em SAFe</vt:lpstr>
      <vt:lpstr>Benefícios da abordagem SAFe</vt:lpstr>
      <vt:lpstr>O que é Value Stream/Fluxo de Valor?</vt:lpstr>
      <vt:lpstr>Estrutura de um Value Stream</vt:lpstr>
      <vt:lpstr>Alguns elementos de representação</vt:lpstr>
      <vt:lpstr>Um exemplo...</vt:lpstr>
      <vt:lpstr>Um segundo exemplo...</vt:lpstr>
      <vt:lpstr>Benefícios da abordagem</vt:lpstr>
      <vt:lpstr>Exemplos práticos no mundo real</vt:lpstr>
      <vt:lpstr>Situações onde Value Stream pode auxiliar</vt:lpstr>
      <vt:lpstr>Problemas comuns em projetos de TI</vt:lpstr>
      <vt:lpstr>DevOps...</vt:lpstr>
      <vt:lpstr>O que realmente é DevOps?</vt:lpstr>
      <vt:lpstr>DevOps + Shift left e Shift right: podem ser uma solução...</vt:lpstr>
      <vt:lpstr>Shift left</vt:lpstr>
      <vt:lpstr>Shift right</vt:lpstr>
      <vt:lpstr>Shift right: algumas estratégias</vt:lpstr>
      <vt:lpstr>Considerações importantes</vt:lpstr>
      <vt:lpstr>Por que utilizar containers?</vt:lpstr>
      <vt:lpstr>Escalabilidade</vt:lpstr>
      <vt:lpstr>Containers + DevOps</vt:lpstr>
      <vt:lpstr>Kubernetes: uma visão geral</vt:lpstr>
      <vt:lpstr>Pilares da Observabilidade</vt:lpstr>
      <vt:lpstr>OpenTelemetry: uma visão geral</vt:lpstr>
      <vt:lpstr>OpenTelemetry: uma visão geral</vt:lpstr>
      <vt:lpstr>OpenTelemetry: uma visão geral</vt:lpstr>
      <vt:lpstr>Acompanhe projetos open source...</vt:lpstr>
      <vt:lpstr>Twelve-Factor App: uma visão geral</vt:lpstr>
      <vt:lpstr>Well-Architected Framework: uma visão geral</vt:lpstr>
      <vt:lpstr>Azure Well-Architected Framework: pilares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Groffe</cp:lastModifiedBy>
  <cp:revision>458</cp:revision>
  <dcterms:created xsi:type="dcterms:W3CDTF">2016-08-05T22:03:34Z</dcterms:created>
  <dcterms:modified xsi:type="dcterms:W3CDTF">2025-09-23T22:37:42Z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